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17"/>
  </p:notesMasterIdLst>
  <p:sldIdLst>
    <p:sldId id="376" r:id="rId2"/>
    <p:sldId id="367" r:id="rId3"/>
    <p:sldId id="274" r:id="rId4"/>
    <p:sldId id="257" r:id="rId5"/>
    <p:sldId id="370" r:id="rId6"/>
    <p:sldId id="259" r:id="rId7"/>
    <p:sldId id="291" r:id="rId8"/>
    <p:sldId id="301" r:id="rId9"/>
    <p:sldId id="379" r:id="rId10"/>
    <p:sldId id="380" r:id="rId11"/>
    <p:sldId id="327" r:id="rId12"/>
    <p:sldId id="289" r:id="rId13"/>
    <p:sldId id="290" r:id="rId14"/>
    <p:sldId id="377" r:id="rId15"/>
    <p:sldId id="373" r:id="rId16"/>
  </p:sldIdLst>
  <p:sldSz cx="9144000" cy="6858000" type="screen4x3"/>
  <p:notesSz cx="6858000" cy="99472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C7F6"/>
    <a:srgbClr val="D1E8FB"/>
    <a:srgbClr val="F3F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1" autoAdjust="0"/>
    <p:restoredTop sz="95736" autoAdjust="0"/>
  </p:normalViewPr>
  <p:slideViewPr>
    <p:cSldViewPr>
      <p:cViewPr varScale="1">
        <p:scale>
          <a:sx n="110" d="100"/>
          <a:sy n="110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6BB2735-06C1-411E-BD26-EDCA2BFEF48B}" type="datetimeFigureOut">
              <a:rPr lang="ru-RU"/>
              <a:pPr>
                <a:defRPr/>
              </a:pPr>
              <a:t>23.08.2021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EC0183C-23E7-4D0C-9D52-6766343F83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C0183C-23E7-4D0C-9D52-6766343F8398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16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C0183C-23E7-4D0C-9D52-6766343F839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411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9FD68-D323-426F-A31C-F392FADAC1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044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7CC2E-077F-4793-9E7E-C993703D504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408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CE143-AD61-4B74-8AE2-3FCDF94B56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0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55940-F577-4CBB-83FE-B251D95B4F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348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3BF13-C232-40D4-9F26-BCC027DD4F5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754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6E810-5D9E-4E34-B71E-3E0631D3A9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2829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2BB3D-2217-4E35-8187-31712831532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940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DA4F7-C671-4BD4-B731-EBE1F20079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6469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645FB-9ACF-470C-A33E-3850CE48F5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2288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72B35-76F0-4780-ABC2-8E8F9BEEB7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728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388A9-74BB-428F-9EC4-00A46A8FFC4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0660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554E604-F374-4C77-8B49-43F149020C3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3" r:id="rId1"/>
    <p:sldLayoutId id="2147484164" r:id="rId2"/>
    <p:sldLayoutId id="2147484165" r:id="rId3"/>
    <p:sldLayoutId id="2147484166" r:id="rId4"/>
    <p:sldLayoutId id="2147484167" r:id="rId5"/>
    <p:sldLayoutId id="2147484168" r:id="rId6"/>
    <p:sldLayoutId id="2147484169" r:id="rId7"/>
    <p:sldLayoutId id="2147484170" r:id="rId8"/>
    <p:sldLayoutId id="2147484171" r:id="rId9"/>
    <p:sldLayoutId id="2147484172" r:id="rId10"/>
    <p:sldLayoutId id="214748417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kazpatent.k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1560" y="2996952"/>
            <a:ext cx="7993062" cy="822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Century Schoolbook" panose="02040604050505020304" pitchFamily="18" charset="0"/>
                <a:cs typeface="Times New Roman" panose="02020603050405020304" pitchFamily="18" charset="0"/>
              </a:rPr>
              <a:t>Патентная информация. Патентные исследования</a:t>
            </a:r>
            <a:endParaRPr lang="ru-RU" sz="2800" b="1" dirty="0">
              <a:solidFill>
                <a:srgbClr val="0070C0"/>
              </a:solidFill>
              <a:latin typeface="Century Schoolbook" panose="020406040505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Подзаголовок 2"/>
          <p:cNvSpPr txBox="1">
            <a:spLocks/>
          </p:cNvSpPr>
          <p:nvPr/>
        </p:nvSpPr>
        <p:spPr bwMode="auto">
          <a:xfrm>
            <a:off x="2123726" y="477837"/>
            <a:ext cx="6413055" cy="102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anose="020406040505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anose="020406040505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cs typeface="Times New Roman" panose="02020603050405020304" pitchFamily="18" charset="0"/>
              </a:rPr>
              <a:t>РГП </a:t>
            </a:r>
            <a:r>
              <a:rPr lang="ru-RU" alt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cs typeface="Times New Roman" panose="02020603050405020304" pitchFamily="18" charset="0"/>
              </a:rPr>
              <a:t>«Национальный институт </a:t>
            </a:r>
            <a:r>
              <a:rPr lang="ru-RU" alt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cs typeface="Times New Roman" panose="02020603050405020304" pitchFamily="18" charset="0"/>
              </a:rPr>
              <a:t>интеллектуальной собственности» МЮ РК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85750" y="1500188"/>
            <a:ext cx="8501063" cy="1587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Прямоугольник 1"/>
          <p:cNvSpPr>
            <a:spLocks noChangeArrowheads="1"/>
          </p:cNvSpPr>
          <p:nvPr/>
        </p:nvSpPr>
        <p:spPr bwMode="auto">
          <a:xfrm>
            <a:off x="958850" y="1500188"/>
            <a:ext cx="71548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altLang="ru-RU" sz="1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cs typeface="Times New Roman" pitchFamily="18" charset="0"/>
              </a:rPr>
              <a:t>Филиал РГП «Национальный институт интеллектуальной собственности</a:t>
            </a:r>
            <a:r>
              <a:rPr lang="ru-RU" altLang="ru-RU" sz="1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cs typeface="Times New Roman" pitchFamily="18" charset="0"/>
              </a:rPr>
              <a:t>»</a:t>
            </a:r>
            <a:endParaRPr lang="ru-RU" altLang="ru-RU" sz="1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anose="02040604050505020304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5781" y="5769810"/>
            <a:ext cx="8001000" cy="3139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kk-KZ" sz="1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cs typeface="Times New Roman" panose="02020603050405020304" pitchFamily="18" charset="0"/>
              </a:rPr>
              <a:t>Алматы</a:t>
            </a:r>
            <a:r>
              <a:rPr lang="kk-KZ" sz="1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cs typeface="Times New Roman" panose="02020603050405020304" pitchFamily="18" charset="0"/>
              </a:rPr>
              <a:t>,  </a:t>
            </a:r>
            <a:r>
              <a:rPr lang="kk-KZ" sz="1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cs typeface="Times New Roman" panose="02020603050405020304" pitchFamily="18" charset="0"/>
              </a:rPr>
              <a:t>2021</a:t>
            </a:r>
            <a:endParaRPr lang="kk-KZ" sz="1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anose="020406040505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077778" y="6426333"/>
            <a:ext cx="3060625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Schoolbook" panose="02040604050505020304" pitchFamily="18" charset="0"/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00" y="454593"/>
            <a:ext cx="900840" cy="857251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1645FB-9ACF-470C-A33E-3850CE48F527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7601" y="6075196"/>
            <a:ext cx="792549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44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4100" grpId="0"/>
      <p:bldP spid="6152" grpId="0"/>
      <p:bldP spid="10" grpId="0"/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0661" y="123844"/>
            <a:ext cx="4586860" cy="661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8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611979" y="2558008"/>
            <a:ext cx="7920037" cy="3607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rgbClr val="5FCBEF"/>
              </a:buClr>
              <a:buSzPts val="1920"/>
              <a:buFont typeface="Noto Sans Symbols"/>
              <a:buChar char="▶"/>
            </a:pP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Патентные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исследования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это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исследования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технического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уровня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тенденций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развития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объектов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хозяйственной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деятельности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их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патентоспособности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патентной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чистоты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конкурентоспособности </a:t>
            </a:r>
            <a:r>
              <a:rPr lang="ru-RU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(эффективности использования по назначению) 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основе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патентной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другой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информации</a:t>
            </a:r>
            <a:endParaRPr lang="en-US" sz="2400" kern="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329131" y="498748"/>
            <a:ext cx="6485731" cy="134607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2400" b="1" dirty="0" smtClean="0">
                <a:solidFill>
                  <a:srgbClr val="00B0F0"/>
                </a:solidFill>
              </a:rPr>
              <a:t>  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Патентные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исследования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/>
            </a:r>
            <a:b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</a:b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/>
            </a:r>
            <a:b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</a:br>
            <a:r>
              <a:rPr lang="ru-RU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СТ РК ГОСТ Р </a:t>
            </a:r>
            <a:r>
              <a:rPr lang="ru-RU" sz="2000" b="1" dirty="0" smtClean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15.011-2005</a:t>
            </a:r>
            <a:r>
              <a:rPr lang="en-US" sz="2000" b="1" dirty="0" smtClean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«</a:t>
            </a:r>
            <a:r>
              <a:rPr lang="en-US" sz="2000" b="1" dirty="0" err="1" smtClean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Система</a:t>
            </a:r>
            <a:r>
              <a:rPr lang="en-US" sz="2000" b="1" dirty="0" smtClean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разработки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постановки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продукции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производство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. Патентные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исследования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Содержание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порядок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проведения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»</a:t>
            </a:r>
            <a:endParaRPr lang="ru-RU" altLang="ru-RU" sz="2000" b="1" dirty="0" smtClean="0">
              <a:solidFill>
                <a:srgbClr val="00B0F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430212" y="1615654"/>
            <a:ext cx="8174037" cy="418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ru-RU" sz="1600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разработка 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новых (модернизированных) образцов продукции и проведения различных оценок продукции,</a:t>
            </a:r>
            <a:endParaRPr lang="ru-RU" sz="16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ru-RU" sz="1600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установление 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требований потребителей к данной продукции, </a:t>
            </a:r>
            <a:endParaRPr lang="ru-RU" sz="16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ru-RU" sz="1600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отбор 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наиболее эффективных (коммерчески значимых) </a:t>
            </a:r>
            <a:r>
              <a:rPr lang="ru-RU" sz="1600" dirty="0" err="1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научно­технических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достижений,</a:t>
            </a:r>
            <a:endParaRPr lang="ru-RU" sz="16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ru-RU" sz="1600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оценка 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технического уровня продукции,</a:t>
            </a:r>
            <a:endParaRPr lang="ru-RU" sz="16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ru-RU" sz="1600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определение 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патентоспособности объектов промышленной собственности, </a:t>
            </a:r>
            <a:endParaRPr lang="ru-RU" sz="16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ru-RU" sz="1600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определение 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условий беспрепятственной реализации промышленной продукции на рынке,</a:t>
            </a:r>
            <a:endParaRPr lang="ru-RU" sz="16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ru-RU" sz="1600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анализ 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тенденций развития рынка продукции конкретного вида,</a:t>
            </a:r>
            <a:endParaRPr lang="ru-RU" sz="16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ru-RU" sz="1600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анализ 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условий конкуренции на рынке продукции конкретного вида, </a:t>
            </a:r>
            <a:endParaRPr lang="ru-RU" sz="16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▶"/>
            </a:pPr>
            <a:r>
              <a:rPr lang="ru-RU" sz="1600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стоимостная </a:t>
            </a:r>
            <a:r>
              <a:rPr lang="ru-RU" sz="16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оценка объектов промышленной собственности.</a:t>
            </a:r>
            <a:endParaRPr lang="ru-RU" sz="1600" dirty="0">
              <a:latin typeface="Century Schoolbook" panose="02040604050505020304" pitchFamily="18" charset="0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355043" y="239990"/>
            <a:ext cx="6324376" cy="1081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2200" dirty="0" smtClean="0">
                <a:latin typeface="Arial" panose="020B0604020202020204" pitchFamily="34" charset="0"/>
              </a:rPr>
              <a:t/>
            </a:r>
            <a:br>
              <a:rPr lang="ru-RU" altLang="ru-RU" sz="2200" dirty="0" smtClean="0">
                <a:latin typeface="Arial" panose="020B0604020202020204" pitchFamily="34" charset="0"/>
              </a:rPr>
            </a:br>
            <a:r>
              <a:rPr lang="ru-RU" altLang="ru-RU" sz="2200" dirty="0" smtClean="0">
                <a:latin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Цели </a:t>
            </a:r>
            <a:r>
              <a:rPr lang="en-US" sz="24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патентных</a:t>
            </a:r>
            <a:r>
              <a:rPr lang="en-US" sz="2400" b="1" dirty="0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исследований</a:t>
            </a:r>
            <a:r>
              <a:rPr lang="ru-RU" altLang="ru-RU" sz="2200" b="1" dirty="0" smtClean="0">
                <a:solidFill>
                  <a:srgbClr val="00B0F0"/>
                </a:solidFill>
                <a:latin typeface="Century Schoolbook" panose="02040604050505020304" pitchFamily="18" charset="0"/>
              </a:rPr>
              <a:t/>
            </a:r>
            <a:br>
              <a:rPr lang="ru-RU" altLang="ru-RU" sz="2200" b="1" dirty="0" smtClean="0">
                <a:solidFill>
                  <a:srgbClr val="00B0F0"/>
                </a:solidFill>
                <a:latin typeface="Century Schoolbook" panose="02040604050505020304" pitchFamily="18" charset="0"/>
              </a:rPr>
            </a:br>
            <a:endParaRPr lang="ru-RU" altLang="ru-RU" sz="2200" b="1" dirty="0" smtClean="0">
              <a:solidFill>
                <a:srgbClr val="00B0F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684211" y="1432880"/>
            <a:ext cx="7920037" cy="432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000" dirty="0" smtClean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разработка </a:t>
            </a:r>
            <a:r>
              <a:rPr lang="ru-RU" sz="2000" dirty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задания на проведение патентных исследований; </a:t>
            </a:r>
            <a:endParaRPr lang="ru-RU" sz="2000" dirty="0"/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000" dirty="0" smtClean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разработка </a:t>
            </a:r>
            <a:r>
              <a:rPr lang="ru-RU" sz="2000" dirty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регламента поиска информации; </a:t>
            </a:r>
            <a:endParaRPr lang="ru-RU" sz="2000" dirty="0"/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000" dirty="0" smtClean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поиск </a:t>
            </a:r>
            <a:r>
              <a:rPr lang="ru-RU" sz="2000" dirty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 отбор патентной и другой научно-технической и конъюнктурно-коммерческой информации; </a:t>
            </a:r>
            <a:endParaRPr lang="ru-RU" sz="2000" dirty="0"/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000" dirty="0" smtClean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составление </a:t>
            </a:r>
            <a:r>
              <a:rPr lang="ru-RU" sz="2000" dirty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отчета о поиске; </a:t>
            </a:r>
            <a:endParaRPr lang="ru-RU" sz="2000" dirty="0"/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000" dirty="0" smtClean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обработка</a:t>
            </a:r>
            <a:r>
              <a:rPr lang="ru-RU" sz="2000" dirty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систематизация и анализ отобранной информации; </a:t>
            </a:r>
            <a:endParaRPr lang="ru-RU" sz="2000" dirty="0"/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000" dirty="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обобщение результатов и составление отчета о патентных исследованиях.  </a:t>
            </a:r>
            <a:endParaRPr lang="ru-RU" sz="2000" dirty="0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230870" y="307567"/>
            <a:ext cx="6826721" cy="723900"/>
          </a:xfrm>
        </p:spPr>
        <p:txBody>
          <a:bodyPr/>
          <a:lstStyle/>
          <a:p>
            <a:pPr eaLnBrk="1" hangingPunct="1"/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Этапы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проведения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патентных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исследований</a:t>
            </a:r>
            <a:r>
              <a:rPr lang="en-US" sz="2000" b="1" dirty="0">
                <a:solidFill>
                  <a:srgbClr val="00B0F0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:</a:t>
            </a:r>
            <a:endParaRPr lang="ru-RU" altLang="ru-RU" sz="2000" b="1" dirty="0" smtClean="0">
              <a:solidFill>
                <a:srgbClr val="00B0F0"/>
              </a:solidFill>
              <a:latin typeface="Century Schoolbook" panose="020406040505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684211" y="1432880"/>
            <a:ext cx="7920037" cy="432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None/>
            </a:pPr>
            <a:r>
              <a:rPr 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СОДЕРЖАНИЕ ОТЧЕТА О ПАТЕНТНЫХ ИССЛЕДОВАНИЯХ </a:t>
            </a:r>
            <a:endParaRPr lang="ru-RU" sz="2000" dirty="0" smtClean="0">
              <a:solidFill>
                <a:srgbClr val="00B0F0"/>
              </a:solidFill>
              <a:latin typeface="Century Schoolbook" panose="020406040505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None/>
            </a:pPr>
            <a:r>
              <a:rPr lang="ru-RU" sz="2400" dirty="0" smtClean="0">
                <a:latin typeface="Century Schoolbook" panose="02040604050505020304" pitchFamily="18" charset="0"/>
              </a:rPr>
              <a:t>1. Титульный лист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None/>
            </a:pPr>
            <a:r>
              <a:rPr lang="ru-RU" sz="2400" dirty="0" smtClean="0">
                <a:latin typeface="Century Schoolbook" panose="02040604050505020304" pitchFamily="18" charset="0"/>
              </a:rPr>
              <a:t>2. Список </a:t>
            </a:r>
            <a:r>
              <a:rPr lang="ru-RU" sz="2400" dirty="0">
                <a:latin typeface="Century Schoolbook" panose="02040604050505020304" pitchFamily="18" charset="0"/>
              </a:rPr>
              <a:t>исполнителей </a:t>
            </a:r>
            <a:endParaRPr lang="ru-RU" sz="2400" dirty="0" smtClean="0">
              <a:latin typeface="Century Schoolbook" panose="020406040505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None/>
            </a:pPr>
            <a:r>
              <a:rPr lang="ru-RU" sz="2400" dirty="0" smtClean="0">
                <a:latin typeface="Century Schoolbook" panose="02040604050505020304" pitchFamily="18" charset="0"/>
              </a:rPr>
              <a:t>3. Содержание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None/>
            </a:pPr>
            <a:r>
              <a:rPr lang="ru-RU" sz="2400" dirty="0" smtClean="0">
                <a:latin typeface="Century Schoolbook" panose="02040604050505020304" pitchFamily="18" charset="0"/>
              </a:rPr>
              <a:t>4. Перечень </a:t>
            </a:r>
            <a:r>
              <a:rPr lang="ru-RU" sz="2400" dirty="0">
                <a:latin typeface="Century Schoolbook" panose="02040604050505020304" pitchFamily="18" charset="0"/>
              </a:rPr>
              <a:t>сокращений, условных обозначений, символов, единиц, терминов </a:t>
            </a:r>
            <a:endParaRPr lang="ru-RU" sz="2400" dirty="0" smtClean="0">
              <a:latin typeface="Century Schoolbook" panose="020406040505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None/>
            </a:pPr>
            <a:r>
              <a:rPr lang="ru-RU" sz="2400" dirty="0" smtClean="0">
                <a:latin typeface="Century Schoolbook" panose="02040604050505020304" pitchFamily="18" charset="0"/>
              </a:rPr>
              <a:t>5. Общие </a:t>
            </a:r>
            <a:r>
              <a:rPr lang="ru-RU" sz="2400" dirty="0">
                <a:latin typeface="Century Schoolbook" panose="02040604050505020304" pitchFamily="18" charset="0"/>
              </a:rPr>
              <a:t>данные об объекте исследований </a:t>
            </a:r>
            <a:endParaRPr lang="ru-RU" sz="2400" dirty="0" smtClean="0">
              <a:latin typeface="Century Schoolbook" panose="020406040505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None/>
            </a:pPr>
            <a:r>
              <a:rPr lang="ru-RU" sz="2400" dirty="0" smtClean="0">
                <a:latin typeface="Century Schoolbook" panose="02040604050505020304" pitchFamily="18" charset="0"/>
              </a:rPr>
              <a:t>6. Основная </a:t>
            </a:r>
            <a:r>
              <a:rPr lang="ru-RU" sz="2400" dirty="0">
                <a:latin typeface="Century Schoolbook" panose="02040604050505020304" pitchFamily="18" charset="0"/>
              </a:rPr>
              <a:t>(аналитическая часть) </a:t>
            </a:r>
            <a:endParaRPr lang="ru-RU" sz="2400" dirty="0" smtClean="0">
              <a:latin typeface="Century Schoolbook" panose="020406040505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None/>
            </a:pPr>
            <a:r>
              <a:rPr lang="ru-RU" sz="2400" dirty="0" smtClean="0">
                <a:latin typeface="Century Schoolbook" panose="02040604050505020304" pitchFamily="18" charset="0"/>
              </a:rPr>
              <a:t>7. Заключение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None/>
            </a:pPr>
            <a:r>
              <a:rPr lang="ru-RU" sz="2400" dirty="0" smtClean="0">
                <a:latin typeface="Century Schoolbook" panose="02040604050505020304" pitchFamily="18" charset="0"/>
              </a:rPr>
              <a:t>8. Приложения</a:t>
            </a:r>
            <a:endParaRPr lang="ru-RU" sz="2400" dirty="0">
              <a:latin typeface="Century Schoolbook" panose="020406040505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5035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>
          <a:xfrm>
            <a:off x="1331639" y="1916832"/>
            <a:ext cx="6480720" cy="316835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kk-KZ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СПАСИБО ЗА ВНИМАНИЕ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kk-KZ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hlinkClick r:id="rId2"/>
              </a:rPr>
              <a:t>www.kazpatent.kz</a:t>
            </a:r>
            <a:endParaRPr lang="en-US" sz="2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kk-KZ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Филиал РГП «НИИС»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69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052513"/>
            <a:ext cx="8640763" cy="5040781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400" b="1" dirty="0" smtClean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Патентная </a:t>
            </a:r>
            <a:r>
              <a:rPr lang="ru-RU" sz="2400" b="1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информация</a:t>
            </a:r>
            <a:r>
              <a:rPr lang="ru-RU" sz="24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– это </a:t>
            </a:r>
            <a:r>
              <a:rPr lang="ru-RU" sz="2400" i="1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совокупность</a:t>
            </a:r>
            <a:r>
              <a:rPr lang="ru-RU" sz="24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i="1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сведений </a:t>
            </a:r>
            <a:r>
              <a:rPr lang="ru-RU" sz="24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о результатах научно-технической деятельности, заявленных в качестве объектов промышленной собственности и/или официально признанных таковыми патентным ведомством , т.е.  информация об изобретениях, полезных моделях, промышленных образцах и товарных знаках.</a:t>
            </a:r>
            <a:endParaRPr lang="ru-RU" sz="2400" dirty="0">
              <a:latin typeface="Century Schoolbook" panose="020406040505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2</a:t>
            </a:fld>
            <a:endParaRPr lang="ru-RU" alt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804861" y="242543"/>
            <a:ext cx="7534275" cy="11049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Патентная </a:t>
            </a:r>
            <a:r>
              <a:rPr lang="en-US" sz="2400" dirty="0" err="1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информация</a:t>
            </a:r>
            <a:r>
              <a:rPr lang="en-US" sz="2400" dirty="0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 – </a:t>
            </a:r>
            <a:r>
              <a:rPr lang="en-US" sz="2400" dirty="0" err="1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важнейший</a:t>
            </a:r>
            <a:r>
              <a:rPr lang="en-US" sz="2400" dirty="0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 </a:t>
            </a:r>
            <a:r>
              <a:rPr lang="en-US" sz="2400" dirty="0" err="1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элемент</a:t>
            </a:r>
            <a:r>
              <a:rPr lang="en-US" sz="2400" dirty="0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 </a:t>
            </a:r>
            <a:r>
              <a:rPr lang="en-US" sz="2400" dirty="0" err="1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системы</a:t>
            </a:r>
            <a:r>
              <a:rPr lang="en-US" sz="2400" dirty="0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 </a:t>
            </a:r>
            <a:r>
              <a:rPr lang="en-US" sz="2400" dirty="0" err="1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охраны</a:t>
            </a:r>
            <a:r>
              <a:rPr lang="en-US" sz="2400" dirty="0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 </a:t>
            </a:r>
            <a:r>
              <a:rPr lang="en-US" sz="2400" dirty="0" err="1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интеллектуальной</a:t>
            </a:r>
            <a:r>
              <a:rPr lang="en-US" sz="2400" dirty="0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 </a:t>
            </a:r>
            <a:r>
              <a:rPr lang="en-US" sz="2400" dirty="0" err="1"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собственности</a:t>
            </a:r>
            <a:endParaRPr lang="ru-RU" altLang="ru-RU" sz="2400" dirty="0" smtClean="0">
              <a:latin typeface="Century Schoolbook" panose="02040604050505020304" pitchFamily="18" charset="0"/>
            </a:endParaRPr>
          </a:p>
        </p:txBody>
      </p:sp>
      <p:sp>
        <p:nvSpPr>
          <p:cNvPr id="14" name="Rectangle 12"/>
          <p:cNvSpPr txBox="1">
            <a:spLocks noChangeArrowheads="1"/>
          </p:cNvSpPr>
          <p:nvPr/>
        </p:nvSpPr>
        <p:spPr bwMode="auto">
          <a:xfrm>
            <a:off x="611560" y="1347443"/>
            <a:ext cx="8235950" cy="4103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000" b="1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публикация</a:t>
            </a:r>
            <a:r>
              <a:rPr lang="ru-RU" sz="20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–  обязательное условие предоставления правовой охраны результатам интеллектуальной деятельности  </a:t>
            </a:r>
            <a:endParaRPr lang="ru-RU" sz="20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0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 b="1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двойственный характер </a:t>
            </a:r>
            <a:r>
              <a:rPr lang="ru-RU" sz="20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–  наряду с научно-техническими сведениями патентная информация содержит сведения правового характера  </a:t>
            </a:r>
            <a:endParaRPr lang="ru-RU" sz="2000" dirty="0">
              <a:latin typeface="Century Schoolbook" panose="02040604050505020304" pitchFamily="18" charset="0"/>
            </a:endParaRPr>
          </a:p>
          <a:p>
            <a:pPr lv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▶"/>
            </a:pPr>
            <a:r>
              <a:rPr lang="ru-RU" sz="2000" b="1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экономический аспект </a:t>
            </a:r>
            <a:r>
              <a:rPr lang="ru-RU" sz="2000" dirty="0">
                <a:solidFill>
                  <a:schemeClr val="dk1"/>
                </a:solidFill>
                <a:latin typeface="Century Schoolbook" panose="02040604050505020304" pitchFamily="18" charset="0"/>
                <a:ea typeface="Times New Roman"/>
                <a:cs typeface="Times New Roman"/>
                <a:sym typeface="Times New Roman"/>
              </a:rPr>
              <a:t>–  сведения о хозяйствующих субъектах и их взаимосвязях. Используется для изучения тенденций рынка и для извлечения данных о деятельности конкурентов</a:t>
            </a:r>
            <a:endParaRPr lang="ru-RU" sz="2000" dirty="0">
              <a:latin typeface="Century Schoolbook" panose="020406040505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600" dirty="0" smtClean="0"/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ru-RU" altLang="ru-RU" sz="1400" dirty="0" smtClean="0"/>
              <a:t> 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782683"/>
            <a:ext cx="7920880" cy="3103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▶"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уникальность</a:t>
            </a:r>
            <a:r>
              <a:rPr lang="ru-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основная часть сведений, содержащихся в патентных документах (70-80%), в дальнейшем не дублируется в других источниках НТИ; </a:t>
            </a:r>
          </a:p>
          <a:p>
            <a:pPr marL="342900" lvl="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▶"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оперативность</a:t>
            </a:r>
            <a:r>
              <a:rPr lang="ru-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опережает другие виды публикаций, как правило, на несколько лет; </a:t>
            </a:r>
            <a:endParaRPr lang="ru-RU" sz="1400" dirty="0"/>
          </a:p>
          <a:p>
            <a:pPr marL="342900" lvl="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▶"/>
            </a:pPr>
            <a:r>
              <a:rPr lang="ru-RU" sz="1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универсальность</a:t>
            </a:r>
            <a:r>
              <a:rPr lang="ru-RU" sz="1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 широкий охват стран – охватывает все области науки и </a:t>
            </a:r>
            <a:r>
              <a:rPr lang="ru-RU" sz="14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промышленности; </a:t>
            </a:r>
            <a:endParaRPr lang="ru-RU" sz="1400" dirty="0"/>
          </a:p>
          <a:p>
            <a:pPr marL="342900" lvl="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▶"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полнота - </a:t>
            </a:r>
            <a:r>
              <a:rPr lang="ru-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раскрывается весь спектр технических решений, которые имеются в той или иной области техники. Кроме того, именно в описаниях патентов техническая информация отражена наиболее подробно.</a:t>
            </a:r>
            <a:endParaRPr lang="ru-RU" sz="1400" dirty="0"/>
          </a:p>
          <a:p>
            <a:pPr marL="342900" lvl="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▶"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структурированность</a:t>
            </a:r>
            <a:r>
              <a:rPr lang="ru-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текст патентного документа изложен по определенным аспектам; </a:t>
            </a:r>
            <a:endParaRPr lang="ru-RU" sz="1400" dirty="0"/>
          </a:p>
          <a:p>
            <a:pPr marL="342900" lvl="0" indent="-3429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▶"/>
            </a:pPr>
            <a:r>
              <a:rPr lang="ru-RU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упорядоченность, мировая стандартизация</a:t>
            </a:r>
            <a:r>
              <a:rPr lang="ru-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документы снабжены регистрационными номерами, классификационными и другими индексами, международными кодами стандартов ВОИС.</a:t>
            </a:r>
            <a:r>
              <a:rPr lang="ru-RU" sz="14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  </a:t>
            </a:r>
            <a:endParaRPr lang="ru-RU" sz="1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755412"/>
            <a:ext cx="71287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Преимущества </a:t>
            </a:r>
            <a:r>
              <a:rPr lang="en-US" sz="2400" dirty="0" err="1">
                <a:solidFill>
                  <a:schemeClr val="accent1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патентной</a:t>
            </a:r>
            <a:r>
              <a:rPr lang="en-US" sz="2400" dirty="0">
                <a:solidFill>
                  <a:schemeClr val="accent1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Century Schoolbook" panose="02040604050505020304" pitchFamily="18" charset="0"/>
                <a:ea typeface="Trebuchet MS"/>
                <a:cs typeface="Trebuchet MS"/>
                <a:sym typeface="Trebuchet MS"/>
              </a:rPr>
              <a:t>информации</a:t>
            </a:r>
            <a:endParaRPr lang="ru-RU" sz="24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12750" y="333375"/>
            <a:ext cx="8324850" cy="858838"/>
          </a:xfrm>
        </p:spPr>
        <p:txBody>
          <a:bodyPr/>
          <a:lstStyle/>
          <a:p>
            <a:pPr eaLnBrk="1" hangingPunct="1"/>
            <a:r>
              <a:rPr lang="ru-RU" altLang="ru-RU" sz="2800" dirty="0">
                <a:solidFill>
                  <a:srgbClr val="00B0F0"/>
                </a:solidFill>
                <a:latin typeface="Century Schoolbook" panose="02040604050505020304" pitchFamily="18" charset="0"/>
              </a:rPr>
              <a:t>К патентной документации относятся:</a:t>
            </a:r>
            <a:r>
              <a:rPr lang="ru-RU" altLang="ru-RU" sz="2800" dirty="0">
                <a:solidFill>
                  <a:srgbClr val="00B0F0"/>
                </a:solidFill>
              </a:rPr>
              <a:t> </a:t>
            </a:r>
            <a:endParaRPr lang="ru-RU" altLang="ru-RU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11558" y="1694554"/>
            <a:ext cx="7920881" cy="367866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ru-RU" altLang="ru-RU" sz="2000" dirty="0" smtClean="0">
                <a:latin typeface="Century Schoolbook" panose="02040604050505020304" pitchFamily="18" charset="0"/>
              </a:rPr>
              <a:t>описания </a:t>
            </a:r>
            <a:r>
              <a:rPr lang="ru-RU" altLang="ru-RU" sz="2000" dirty="0">
                <a:latin typeface="Century Schoolbook" panose="02040604050505020304" pitchFamily="18" charset="0"/>
              </a:rPr>
              <a:t>изобретений к патентам, авторским свидетельствам, опубликованным заявкам; описания полезных моделей, промышленных образцов и товарных знаков, знаков обслуживания и наименований мест происхождения товаров; документация, относящаяся к зарегистрированным программам для ЭВМ, базам данных и топологиям интегральных микросхем; а также документация, связанная с изобретательством, описания рационализаторских предложений, договоры об уступке патента, лицензионные договоры и приложения к ним (перечни и характеристики, технологическая документация типа «ноу-хау») 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ru-RU" altLang="ru-RU" sz="20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679449" y="2032911"/>
            <a:ext cx="7785100" cy="355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(19) – страна публикации;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(11) – номер охранного документа;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(21) – регистрационный номер заявки;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(22) – дата подачи заявки;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(31) – номер конвенционной заявки;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(32) – дата подачи конвенционной заявки;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(33) – страна конвенционного приоритета;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(42) – дата публикации патента или авторского свидетельства;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(45) – дата публикации описания изобретения;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(51) – индекс Международной патентной классификации (МПК);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(53) – индекс Универсальной десятичной классификации (УДК);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(54) – название изобретения;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(57) – формула (предмет) изобретения;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(71) – заявитель изобретения;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(72) – автор изобретения;</a:t>
            </a:r>
          </a:p>
          <a:p>
            <a:pPr>
              <a:lnSpc>
                <a:spcPct val="50000"/>
              </a:lnSpc>
            </a:pPr>
            <a:r>
              <a:rPr lang="ru-RU" altLang="ru-RU" sz="1800" dirty="0">
                <a:latin typeface="Century Schoolbook" panose="02040604050505020304" pitchFamily="18" charset="0"/>
              </a:rPr>
              <a:t>(73) – патентообладатель</a:t>
            </a:r>
            <a:r>
              <a:rPr lang="ru-RU" altLang="ru-RU" sz="1800" dirty="0" smtClean="0">
                <a:latin typeface="Century Schoolbook" panose="02040604050505020304" pitchFamily="18" charset="0"/>
              </a:rPr>
              <a:t>.</a:t>
            </a:r>
            <a:endParaRPr lang="ru-RU" altLang="ru-RU" sz="1800" dirty="0">
              <a:latin typeface="Century Schoolbook" panose="02040604050505020304" pitchFamily="18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549275" y="261937"/>
            <a:ext cx="8324850" cy="1437937"/>
          </a:xfrm>
        </p:spPr>
        <p:txBody>
          <a:bodyPr/>
          <a:lstStyle/>
          <a:p>
            <a:pPr eaLnBrk="1" hangingPunct="1"/>
            <a:r>
              <a:rPr lang="ru-RU" altLang="ru-RU" sz="2000" dirty="0" smtClean="0">
                <a:latin typeface="Century Schoolbook" panose="02040604050505020304" pitchFamily="18" charset="0"/>
              </a:rPr>
              <a:t/>
            </a:r>
            <a:br>
              <a:rPr lang="ru-RU" altLang="ru-RU" sz="2000" dirty="0" smtClean="0">
                <a:latin typeface="Century Schoolbook" panose="02040604050505020304" pitchFamily="18" charset="0"/>
              </a:rPr>
            </a:br>
            <a:r>
              <a:rPr lang="ru-RU" altLang="ru-RU" sz="2000" dirty="0">
                <a:latin typeface="Century Schoolbook" panose="02040604050505020304" pitchFamily="18" charset="0"/>
              </a:rPr>
              <a:t/>
            </a:r>
            <a:br>
              <a:rPr lang="ru-RU" altLang="ru-RU" sz="2000" dirty="0">
                <a:latin typeface="Century Schoolbook" panose="02040604050505020304" pitchFamily="18" charset="0"/>
              </a:rPr>
            </a:br>
            <a:r>
              <a:rPr lang="ru-RU" altLang="ru-RU" sz="2000" dirty="0" smtClean="0">
                <a:solidFill>
                  <a:srgbClr val="00B0F0"/>
                </a:solidFill>
                <a:latin typeface="Century Schoolbook" panose="02040604050505020304" pitchFamily="18" charset="0"/>
              </a:rPr>
              <a:t>Международные 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цифровые коды для идентификации данных (</a:t>
            </a:r>
            <a:r>
              <a:rPr lang="ru-RU" altLang="ru-RU" sz="2000" dirty="0" err="1">
                <a:solidFill>
                  <a:srgbClr val="00B0F0"/>
                </a:solidFill>
                <a:latin typeface="Century Schoolbook" panose="02040604050505020304" pitchFamily="18" charset="0"/>
              </a:rPr>
              <a:t>Internationally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 </a:t>
            </a:r>
            <a:r>
              <a:rPr lang="ru-RU" altLang="ru-RU" sz="2000" dirty="0" err="1">
                <a:solidFill>
                  <a:srgbClr val="00B0F0"/>
                </a:solidFill>
                <a:latin typeface="Century Schoolbook" panose="02040604050505020304" pitchFamily="18" charset="0"/>
              </a:rPr>
              <a:t>Agreed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 </a:t>
            </a:r>
            <a:r>
              <a:rPr lang="ru-RU" altLang="ru-RU" sz="2000" dirty="0" err="1">
                <a:solidFill>
                  <a:srgbClr val="00B0F0"/>
                </a:solidFill>
                <a:latin typeface="Century Schoolbook" panose="02040604050505020304" pitchFamily="18" charset="0"/>
              </a:rPr>
              <a:t>Numbers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 </a:t>
            </a:r>
            <a:r>
              <a:rPr lang="ru-RU" altLang="ru-RU" sz="2000" dirty="0" err="1">
                <a:solidFill>
                  <a:srgbClr val="00B0F0"/>
                </a:solidFill>
                <a:latin typeface="Century Schoolbook" panose="02040604050505020304" pitchFamily="18" charset="0"/>
              </a:rPr>
              <a:t>for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 </a:t>
            </a:r>
            <a:r>
              <a:rPr lang="ru-RU" altLang="ru-RU" sz="2000" dirty="0" err="1">
                <a:solidFill>
                  <a:srgbClr val="00B0F0"/>
                </a:solidFill>
                <a:latin typeface="Century Schoolbook" panose="02040604050505020304" pitchFamily="18" charset="0"/>
              </a:rPr>
              <a:t>the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 </a:t>
            </a:r>
            <a:r>
              <a:rPr lang="ru-RU" altLang="ru-RU" sz="2000" dirty="0" err="1">
                <a:solidFill>
                  <a:srgbClr val="00B0F0"/>
                </a:solidFill>
                <a:latin typeface="Century Schoolbook" panose="02040604050505020304" pitchFamily="18" charset="0"/>
              </a:rPr>
              <a:t>Identification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 </a:t>
            </a:r>
            <a:r>
              <a:rPr lang="ru-RU" altLang="ru-RU" sz="2000" dirty="0" err="1">
                <a:solidFill>
                  <a:srgbClr val="00B0F0"/>
                </a:solidFill>
                <a:latin typeface="Century Schoolbook" panose="02040604050505020304" pitchFamily="18" charset="0"/>
              </a:rPr>
              <a:t>of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 (</a:t>
            </a:r>
            <a:r>
              <a:rPr lang="ru-RU" altLang="ru-RU" sz="2000" dirty="0" err="1">
                <a:solidFill>
                  <a:srgbClr val="00B0F0"/>
                </a:solidFill>
                <a:latin typeface="Century Schoolbook" panose="02040604050505020304" pitchFamily="18" charset="0"/>
              </a:rPr>
              <a:t>bibliographic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) </a:t>
            </a:r>
            <a:r>
              <a:rPr lang="ru-RU" altLang="ru-RU" sz="2000" dirty="0" err="1">
                <a:solidFill>
                  <a:srgbClr val="00B0F0"/>
                </a:solidFill>
                <a:latin typeface="Century Schoolbook" panose="02040604050505020304" pitchFamily="18" charset="0"/>
              </a:rPr>
              <a:t>Data</a:t>
            </a:r>
            <a:r>
              <a:rPr lang="ru-RU" altLang="ru-RU" sz="2000" dirty="0">
                <a:solidFill>
                  <a:srgbClr val="00B0F0"/>
                </a:solidFill>
                <a:latin typeface="Century Schoolbook" panose="02040604050505020304" pitchFamily="18" charset="0"/>
              </a:rPr>
              <a:t> (INID), рекомендуемые стандартом ST.9 </a:t>
            </a:r>
            <a:r>
              <a:rPr lang="ru-RU" altLang="ru-RU" sz="2000" dirty="0" smtClean="0">
                <a:solidFill>
                  <a:srgbClr val="00B0F0"/>
                </a:solidFill>
                <a:latin typeface="Century Schoolbook" panose="02040604050505020304" pitchFamily="18" charset="0"/>
              </a:rPr>
              <a:t>ВОИС</a:t>
            </a:r>
            <a:r>
              <a:rPr lang="ru-RU" altLang="ru-RU" sz="2800" dirty="0">
                <a:solidFill>
                  <a:srgbClr val="00B0F0"/>
                </a:solidFill>
                <a:latin typeface="Century Schoolbook" panose="02040604050505020304" pitchFamily="18" charset="0"/>
              </a:rPr>
              <a:t/>
            </a:r>
            <a:br>
              <a:rPr lang="ru-RU" altLang="ru-RU" sz="2800" dirty="0">
                <a:solidFill>
                  <a:srgbClr val="00B0F0"/>
                </a:solidFill>
                <a:latin typeface="Century Schoolbook" panose="02040604050505020304" pitchFamily="18" charset="0"/>
              </a:rPr>
            </a:br>
            <a:r>
              <a:rPr lang="ru-RU" altLang="ru-RU" sz="2800" dirty="0" smtClean="0">
                <a:latin typeface="Century Schoolbook" panose="02040604050505020304" pitchFamily="18" charset="0"/>
              </a:rPr>
              <a:t/>
            </a:r>
            <a:br>
              <a:rPr lang="ru-RU" altLang="ru-RU" sz="2800" dirty="0" smtClean="0">
                <a:latin typeface="Century Schoolbook" panose="02040604050505020304" pitchFamily="18" charset="0"/>
              </a:rPr>
            </a:br>
            <a:endParaRPr lang="ru-RU" alt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445" y="120191"/>
            <a:ext cx="6625108" cy="1340768"/>
          </a:xfrm>
          <a:extLst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000" b="1" dirty="0">
                <a:solidFill>
                  <a:srgbClr val="00B0F0"/>
                </a:solidFill>
                <a:latin typeface="Century Schoolbook" panose="02040604050505020304" pitchFamily="18" charset="0"/>
              </a:rPr>
              <a:t>Рекомендуемые стандартные коды для идентификации различных видов патентных документов (стандарт ST.16 ВОИС)</a:t>
            </a:r>
            <a:endParaRPr kumimoji="1" lang="ru-RU" altLang="ru-RU" sz="2000" b="1" dirty="0" smtClean="0">
              <a:solidFill>
                <a:srgbClr val="00B0F0"/>
              </a:solidFill>
            </a:endParaRPr>
          </a:p>
        </p:txBody>
      </p:sp>
      <p:sp>
        <p:nvSpPr>
          <p:cNvPr id="15" name="Rectangle 493"/>
          <p:cNvSpPr>
            <a:spLocks noChangeArrowheads="1"/>
          </p:cNvSpPr>
          <p:nvPr/>
        </p:nvSpPr>
        <p:spPr bwMode="auto">
          <a:xfrm rot="10800000" flipV="1">
            <a:off x="300337" y="1988840"/>
            <a:ext cx="85433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kumimoji="1" lang="ru-RU" altLang="ru-RU" sz="16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kumimoji="1" lang="ru-RU" altLang="ru-RU" sz="1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   </a:t>
            </a:r>
            <a:endParaRPr kumimoji="1" lang="ru-RU" altLang="ru-RU" sz="1400" b="1" dirty="0">
              <a:latin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455940-F577-4CBB-83FE-B251D95B4F81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  <p:graphicFrame>
        <p:nvGraphicFramePr>
          <p:cNvPr id="16" name="Group 24"/>
          <p:cNvGraphicFramePr>
            <a:graphicFrameLocks noGrp="1"/>
          </p:cNvGraphicFramePr>
          <p:nvPr>
            <p:ph idx="1"/>
          </p:nvPr>
        </p:nvGraphicFramePr>
        <p:xfrm>
          <a:off x="914400" y="2286000"/>
          <a:ext cx="7543800" cy="3657600"/>
        </p:xfrm>
        <a:graphic>
          <a:graphicData uri="http://schemas.openxmlformats.org/drawingml/2006/table">
            <a:tbl>
              <a:tblPr/>
              <a:tblGrid>
                <a:gridCol w="161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Код: A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Патентные документы, идентифицируемые в качестве первичной или основной серии - первый уровень публикации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Код: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Патентные документы, идентифицируемые в качестве первичной или основной серии - второй уровень публикации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Код: C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</a:rPr>
                        <a:t>Патентные документы, идентифицируемые в качестве первичной или основной серии - третий уровень публикации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216449"/>
            <a:ext cx="4926618" cy="64868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93296"/>
            <a:ext cx="9144000" cy="94307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614" y="6093294"/>
            <a:ext cx="792090" cy="76470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059831" y="6426333"/>
            <a:ext cx="3024336" cy="27699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филиал РГП «НИИС» г. Алматы</a:t>
            </a:r>
            <a:endParaRPr lang="ru-RU" sz="1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5" y="244530"/>
            <a:ext cx="4532926" cy="635282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1544" y="265398"/>
            <a:ext cx="4161341" cy="633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7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9531</TotalTime>
  <Words>931</Words>
  <Application>Microsoft Office PowerPoint</Application>
  <PresentationFormat>Экран (4:3)</PresentationFormat>
  <Paragraphs>109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Century Schoolbook</vt:lpstr>
      <vt:lpstr>Noto Sans Symbols</vt:lpstr>
      <vt:lpstr>Times New Roman</vt:lpstr>
      <vt:lpstr>Trebuchet MS</vt:lpstr>
      <vt:lpstr>Verdana</vt:lpstr>
      <vt:lpstr>Wingdings</vt:lpstr>
      <vt:lpstr>Тема Office</vt:lpstr>
      <vt:lpstr>Презентация PowerPoint</vt:lpstr>
      <vt:lpstr>Презентация PowerPoint</vt:lpstr>
      <vt:lpstr>Патентная информация – важнейший элемент системы охраны интеллектуальной собственности</vt:lpstr>
      <vt:lpstr>Презентация PowerPoint</vt:lpstr>
      <vt:lpstr>К патентной документации относятся: </vt:lpstr>
      <vt:lpstr>  Международные цифровые коды для идентификации данных (Internationally Agreed Numbers for the Identification of (bibliographic) Data (INID), рекомендуемые стандартом ST.9 ВОИС  </vt:lpstr>
      <vt:lpstr>Рекомендуемые стандартные коды для идентификации различных видов патентных документов (стандарт ST.16 ВОИС)</vt:lpstr>
      <vt:lpstr>Презентация PowerPoint</vt:lpstr>
      <vt:lpstr>Презентация PowerPoint</vt:lpstr>
      <vt:lpstr>Презентация PowerPoint</vt:lpstr>
      <vt:lpstr>  Патентные исследования  СТ РК ГОСТ Р 15.011-2005 «Система разработки и постановки продукции на производство. Патентные исследования. Содержание и порядок проведения»</vt:lpstr>
      <vt:lpstr>  Цели патентных исследований </vt:lpstr>
      <vt:lpstr>Этапы проведения патентных исследований:</vt:lpstr>
      <vt:lpstr>Презентация PowerPoint</vt:lpstr>
      <vt:lpstr>Презентация PowerPoint</vt:lpstr>
    </vt:vector>
  </TitlesOfParts>
  <Company>NIIP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ssw</dc:creator>
  <cp:lastModifiedBy>Орынбекова Зауре Орынбековна</cp:lastModifiedBy>
  <cp:revision>396</cp:revision>
  <cp:lastPrinted>2021-05-19T06:17:50Z</cp:lastPrinted>
  <dcterms:created xsi:type="dcterms:W3CDTF">2005-11-22T13:06:32Z</dcterms:created>
  <dcterms:modified xsi:type="dcterms:W3CDTF">2021-08-23T08:46:25Z</dcterms:modified>
</cp:coreProperties>
</file>