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2"/>
  </p:notesMasterIdLst>
  <p:sldIdLst>
    <p:sldId id="447" r:id="rId2"/>
    <p:sldId id="467" r:id="rId3"/>
    <p:sldId id="508" r:id="rId4"/>
    <p:sldId id="468" r:id="rId5"/>
    <p:sldId id="497" r:id="rId6"/>
    <p:sldId id="496" r:id="rId7"/>
    <p:sldId id="485" r:id="rId8"/>
    <p:sldId id="509" r:id="rId9"/>
    <p:sldId id="486" r:id="rId10"/>
    <p:sldId id="498" r:id="rId11"/>
    <p:sldId id="487" r:id="rId12"/>
    <p:sldId id="469" r:id="rId13"/>
    <p:sldId id="490" r:id="rId14"/>
    <p:sldId id="491" r:id="rId15"/>
    <p:sldId id="499" r:id="rId16"/>
    <p:sldId id="510" r:id="rId17"/>
    <p:sldId id="493" r:id="rId18"/>
    <p:sldId id="505" r:id="rId19"/>
    <p:sldId id="506" r:id="rId20"/>
    <p:sldId id="507" r:id="rId21"/>
    <p:sldId id="521" r:id="rId22"/>
    <p:sldId id="518" r:id="rId23"/>
    <p:sldId id="516" r:id="rId24"/>
    <p:sldId id="517" r:id="rId25"/>
    <p:sldId id="488" r:id="rId26"/>
    <p:sldId id="489" r:id="rId27"/>
    <p:sldId id="495" r:id="rId28"/>
    <p:sldId id="494" r:id="rId29"/>
    <p:sldId id="501" r:id="rId30"/>
    <p:sldId id="502" r:id="rId31"/>
    <p:sldId id="503" r:id="rId32"/>
    <p:sldId id="504" r:id="rId33"/>
    <p:sldId id="511" r:id="rId34"/>
    <p:sldId id="512" r:id="rId35"/>
    <p:sldId id="513" r:id="rId36"/>
    <p:sldId id="519" r:id="rId37"/>
    <p:sldId id="515" r:id="rId38"/>
    <p:sldId id="520" r:id="rId39"/>
    <p:sldId id="514" r:id="rId40"/>
    <p:sldId id="492" r:id="rId41"/>
    <p:sldId id="500" r:id="rId42"/>
    <p:sldId id="473" r:id="rId43"/>
    <p:sldId id="484" r:id="rId44"/>
    <p:sldId id="474" r:id="rId45"/>
    <p:sldId id="523" r:id="rId46"/>
    <p:sldId id="524" r:id="rId47"/>
    <p:sldId id="525" r:id="rId48"/>
    <p:sldId id="526" r:id="rId49"/>
    <p:sldId id="478" r:id="rId50"/>
    <p:sldId id="529" r:id="rId51"/>
    <p:sldId id="415" r:id="rId52"/>
    <p:sldId id="417" r:id="rId53"/>
    <p:sldId id="412" r:id="rId54"/>
    <p:sldId id="420" r:id="rId55"/>
    <p:sldId id="363" r:id="rId56"/>
    <p:sldId id="366" r:id="rId57"/>
    <p:sldId id="367" r:id="rId58"/>
    <p:sldId id="368" r:id="rId59"/>
    <p:sldId id="369" r:id="rId60"/>
    <p:sldId id="380" r:id="rId61"/>
    <p:sldId id="372" r:id="rId62"/>
    <p:sldId id="527" r:id="rId63"/>
    <p:sldId id="528" r:id="rId64"/>
    <p:sldId id="323" r:id="rId65"/>
    <p:sldId id="379" r:id="rId66"/>
    <p:sldId id="537" r:id="rId67"/>
    <p:sldId id="338" r:id="rId68"/>
    <p:sldId id="536" r:id="rId69"/>
    <p:sldId id="339" r:id="rId70"/>
    <p:sldId id="340" r:id="rId71"/>
    <p:sldId id="346" r:id="rId72"/>
    <p:sldId id="347" r:id="rId73"/>
    <p:sldId id="348" r:id="rId74"/>
    <p:sldId id="349" r:id="rId75"/>
    <p:sldId id="350" r:id="rId76"/>
    <p:sldId id="351" r:id="rId77"/>
    <p:sldId id="352" r:id="rId78"/>
    <p:sldId id="353" r:id="rId79"/>
    <p:sldId id="373" r:id="rId80"/>
    <p:sldId id="354" r:id="rId81"/>
    <p:sldId id="257" r:id="rId82"/>
    <p:sldId id="465" r:id="rId83"/>
    <p:sldId id="530" r:id="rId84"/>
    <p:sldId id="531" r:id="rId85"/>
    <p:sldId id="532" r:id="rId86"/>
    <p:sldId id="534" r:id="rId87"/>
    <p:sldId id="535" r:id="rId88"/>
    <p:sldId id="533" r:id="rId89"/>
    <p:sldId id="300" r:id="rId90"/>
    <p:sldId id="302" r:id="rId91"/>
    <p:sldId id="303" r:id="rId92"/>
    <p:sldId id="304" r:id="rId93"/>
    <p:sldId id="305" r:id="rId94"/>
    <p:sldId id="306" r:id="rId95"/>
    <p:sldId id="307" r:id="rId96"/>
    <p:sldId id="308" r:id="rId97"/>
    <p:sldId id="309" r:id="rId98"/>
    <p:sldId id="310" r:id="rId99"/>
    <p:sldId id="311" r:id="rId100"/>
    <p:sldId id="312" r:id="rId101"/>
    <p:sldId id="313" r:id="rId102"/>
    <p:sldId id="314" r:id="rId103"/>
    <p:sldId id="315" r:id="rId104"/>
    <p:sldId id="316" r:id="rId105"/>
    <p:sldId id="317" r:id="rId106"/>
    <p:sldId id="318" r:id="rId107"/>
    <p:sldId id="319" r:id="rId108"/>
    <p:sldId id="320" r:id="rId109"/>
    <p:sldId id="321" r:id="rId110"/>
    <p:sldId id="322" r:id="rId111"/>
    <p:sldId id="390" r:id="rId112"/>
    <p:sldId id="391" r:id="rId113"/>
    <p:sldId id="450" r:id="rId114"/>
    <p:sldId id="298" r:id="rId115"/>
    <p:sldId id="299" r:id="rId116"/>
    <p:sldId id="381" r:id="rId117"/>
    <p:sldId id="382" r:id="rId118"/>
    <p:sldId id="383" r:id="rId119"/>
    <p:sldId id="297" r:id="rId120"/>
    <p:sldId id="296" r:id="rId121"/>
    <p:sldId id="448" r:id="rId122"/>
    <p:sldId id="449" r:id="rId123"/>
    <p:sldId id="464" r:id="rId124"/>
    <p:sldId id="451" r:id="rId125"/>
    <p:sldId id="453" r:id="rId126"/>
    <p:sldId id="457" r:id="rId127"/>
    <p:sldId id="462" r:id="rId128"/>
    <p:sldId id="463" r:id="rId129"/>
    <p:sldId id="292" r:id="rId130"/>
    <p:sldId id="388" r:id="rId131"/>
    <p:sldId id="294" r:id="rId132"/>
    <p:sldId id="295" r:id="rId133"/>
    <p:sldId id="293" r:id="rId134"/>
    <p:sldId id="458" r:id="rId135"/>
    <p:sldId id="459" r:id="rId136"/>
    <p:sldId id="460" r:id="rId137"/>
    <p:sldId id="461" r:id="rId138"/>
    <p:sldId id="385" r:id="rId139"/>
    <p:sldId id="386" r:id="rId140"/>
    <p:sldId id="387" r:id="rId1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ТИТУЛЬНЫЙ ЛИСТ" id="{C279A52E-7B51-44D9-A1A2-8CE334978FCB}">
          <p14:sldIdLst>
            <p14:sldId id="447"/>
          </p14:sldIdLst>
        </p14:section>
        <p14:section name="РАСТЕНИЕВОДСТВО" id="{13718FDA-2D66-4616-B648-16BC6BA699CB}">
          <p14:sldIdLst>
            <p14:sldId id="467"/>
            <p14:sldId id="508"/>
            <p14:sldId id="468"/>
            <p14:sldId id="497"/>
            <p14:sldId id="496"/>
            <p14:sldId id="485"/>
            <p14:sldId id="509"/>
            <p14:sldId id="486"/>
            <p14:sldId id="498"/>
            <p14:sldId id="487"/>
            <p14:sldId id="469"/>
            <p14:sldId id="490"/>
            <p14:sldId id="491"/>
            <p14:sldId id="499"/>
            <p14:sldId id="510"/>
            <p14:sldId id="493"/>
            <p14:sldId id="505"/>
            <p14:sldId id="506"/>
            <p14:sldId id="507"/>
            <p14:sldId id="521"/>
            <p14:sldId id="518"/>
            <p14:sldId id="516"/>
            <p14:sldId id="517"/>
            <p14:sldId id="488"/>
            <p14:sldId id="489"/>
            <p14:sldId id="495"/>
            <p14:sldId id="494"/>
            <p14:sldId id="501"/>
            <p14:sldId id="502"/>
            <p14:sldId id="503"/>
            <p14:sldId id="504"/>
            <p14:sldId id="511"/>
            <p14:sldId id="512"/>
            <p14:sldId id="513"/>
            <p14:sldId id="519"/>
            <p14:sldId id="515"/>
            <p14:sldId id="520"/>
            <p14:sldId id="514"/>
            <p14:sldId id="492"/>
            <p14:sldId id="500"/>
            <p14:sldId id="473"/>
            <p14:sldId id="484"/>
            <p14:sldId id="474"/>
            <p14:sldId id="523"/>
            <p14:sldId id="524"/>
            <p14:sldId id="525"/>
            <p14:sldId id="526"/>
            <p14:sldId id="478"/>
            <p14:sldId id="529"/>
            <p14:sldId id="415"/>
            <p14:sldId id="417"/>
            <p14:sldId id="412"/>
            <p14:sldId id="420"/>
            <p14:sldId id="363"/>
            <p14:sldId id="366"/>
            <p14:sldId id="367"/>
            <p14:sldId id="368"/>
            <p14:sldId id="369"/>
            <p14:sldId id="380"/>
            <p14:sldId id="372"/>
            <p14:sldId id="527"/>
            <p14:sldId id="528"/>
            <p14:sldId id="323"/>
            <p14:sldId id="379"/>
            <p14:sldId id="537"/>
            <p14:sldId id="338"/>
            <p14:sldId id="536"/>
            <p14:sldId id="339"/>
            <p14:sldId id="340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73"/>
            <p14:sldId id="354"/>
            <p14:sldId id="257"/>
            <p14:sldId id="465"/>
            <p14:sldId id="530"/>
            <p14:sldId id="531"/>
            <p14:sldId id="532"/>
            <p14:sldId id="534"/>
            <p14:sldId id="535"/>
            <p14:sldId id="533"/>
          </p14:sldIdLst>
        </p14:section>
        <p14:section name="ПИЩЕВАЯ ПРОМЫШЛЕННОСТЬ" id="{E384A5E6-D0C0-4BB1-A0FE-32D5B00BD756}">
          <p14:sldIdLst>
            <p14:sldId id="300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</p14:sldIdLst>
        </p14:section>
        <p14:section name="ЖИВОТНОВОДСТВО" id="{998F9755-0FC6-4032-972F-5612FD88DEC7}">
          <p14:sldIdLst>
            <p14:sldId id="390"/>
            <p14:sldId id="391"/>
            <p14:sldId id="450"/>
            <p14:sldId id="298"/>
            <p14:sldId id="299"/>
            <p14:sldId id="381"/>
            <p14:sldId id="382"/>
            <p14:sldId id="383"/>
            <p14:sldId id="297"/>
            <p14:sldId id="296"/>
            <p14:sldId id="448"/>
            <p14:sldId id="449"/>
            <p14:sldId id="464"/>
            <p14:sldId id="451"/>
            <p14:sldId id="453"/>
            <p14:sldId id="457"/>
            <p14:sldId id="462"/>
            <p14:sldId id="463"/>
          </p14:sldIdLst>
        </p14:section>
        <p14:section name="МАШИНОСТРОЕНИЕ" id="{6317ACBA-19EC-46A4-BE4C-081797CFE87A}">
          <p14:sldIdLst>
            <p14:sldId id="292"/>
            <p14:sldId id="388"/>
            <p14:sldId id="294"/>
            <p14:sldId id="295"/>
            <p14:sldId id="293"/>
            <p14:sldId id="458"/>
            <p14:sldId id="459"/>
            <p14:sldId id="460"/>
            <p14:sldId id="461"/>
          </p14:sldIdLst>
        </p14:section>
        <p14:section name="ВЕТЕРИНАРИЯ" id="{76A48C7D-2888-4B7F-8AFA-0F9829E914C0}">
          <p14:sldIdLst>
            <p14:sldId id="385"/>
            <p14:sldId id="386"/>
            <p14:sldId id="3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C0CC"/>
    <a:srgbClr val="33A9BA"/>
    <a:srgbClr val="316985"/>
    <a:srgbClr val="2E6D8F"/>
    <a:srgbClr val="2E9CA9"/>
    <a:srgbClr val="323232"/>
    <a:srgbClr val="85BCD8"/>
    <a:srgbClr val="84BAD9"/>
    <a:srgbClr val="01222B"/>
    <a:srgbClr val="4E9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09" autoAdjust="0"/>
    <p:restoredTop sz="94343" autoAdjust="0"/>
  </p:normalViewPr>
  <p:slideViewPr>
    <p:cSldViewPr snapToGrid="0">
      <p:cViewPr varScale="1">
        <p:scale>
          <a:sx n="72" d="100"/>
          <a:sy n="72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AE777-8E50-4E0F-8CF1-1EEFC6BFDCC4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FFE04-48C0-4988-A212-25F2E67DE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67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381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CF01D-2478-4F70-AE49-46E502ECDF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36153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58933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17972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16079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47879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130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92075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09749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89449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69421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71250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58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CF01D-2478-4F70-AE49-46E502ECDF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06060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06951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6637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138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76469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139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9005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140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65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CF01D-2478-4F70-AE49-46E502ECDF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065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CF01D-2478-4F70-AE49-46E502ECDF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922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381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CF01D-2478-4F70-AE49-46E502ECDF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100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CF01D-2478-4F70-AE49-46E502ECDF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347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455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623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054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CF01D-2478-4F70-AE49-46E502ECDF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270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899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546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140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1896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331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58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7461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5018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938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82574-51AC-4018-8104-A28B579B032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45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6313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3330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8307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5844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775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0007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4959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9200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7815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0837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667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4295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757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589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6634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4794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7710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711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1672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1856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7348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36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6884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0375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038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6937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8934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4469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7730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F01D-2478-4F70-AE49-46E502ECDF1E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0670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7381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7295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862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CF01D-2478-4F70-AE49-46E502ECDF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604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5097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5903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7996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9092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8039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898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52336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7017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2768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914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12854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3214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32815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5244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43469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0990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19780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1025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6909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61461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995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95558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98314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60430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39797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87580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90595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09099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84217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20491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66396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569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3847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44590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75832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2574-51AC-4018-8104-A28B579B0325}" type="slidenum">
              <a:rPr lang="ru-RU" smtClean="0"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55481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9086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81055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5888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08597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73144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74148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FE04-48C0-4988-A212-25F2E67DE115}" type="slidenum">
              <a:rPr lang="ru-RU" smtClean="0"/>
              <a:t>125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945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6F94B-E887-49E6-92F6-DBB2EC09FEC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F0E6-05E8-4B0B-A34F-A0F1D9D21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874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6F94B-E887-49E6-92F6-DBB2EC09FEC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F0E6-05E8-4B0B-A34F-A0F1D9D21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53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6F94B-E887-49E6-92F6-DBB2EC09FEC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F0E6-05E8-4B0B-A34F-A0F1D9D21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274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6F94B-E887-49E6-92F6-DBB2EC09FEC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F0E6-05E8-4B0B-A34F-A0F1D9D21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57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6F94B-E887-49E6-92F6-DBB2EC09FEC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F0E6-05E8-4B0B-A34F-A0F1D9D21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41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6F94B-E887-49E6-92F6-DBB2EC09FEC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F0E6-05E8-4B0B-A34F-A0F1D9D21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35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6F94B-E887-49E6-92F6-DBB2EC09FEC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F0E6-05E8-4B0B-A34F-A0F1D9D21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25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6F94B-E887-49E6-92F6-DBB2EC09FEC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F0E6-05E8-4B0B-A34F-A0F1D9D21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38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6F94B-E887-49E6-92F6-DBB2EC09FEC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F0E6-05E8-4B0B-A34F-A0F1D9D21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099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6F94B-E887-49E6-92F6-DBB2EC09FEC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F0E6-05E8-4B0B-A34F-A0F1D9D21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622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6F94B-E887-49E6-92F6-DBB2EC09FEC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F0E6-05E8-4B0B-A34F-A0F1D9D21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4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6F94B-E887-49E6-92F6-DBB2EC09FECA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6F0E6-05E8-4B0B-A34F-A0F1D9D21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85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8.wdp"/><Relationship Id="rId5" Type="http://schemas.openxmlformats.org/officeDocument/2006/relationships/image" Target="../media/image2.png"/><Relationship Id="rId10" Type="http://schemas.openxmlformats.org/officeDocument/2006/relationships/image" Target="../media/image114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15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16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17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18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19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20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21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22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23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8.wmf"/></Relationships>
</file>

<file path=ppt/slides/_rels/slide1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24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4.png"/><Relationship Id="rId7" Type="http://schemas.openxmlformats.org/officeDocument/2006/relationships/image" Target="../media/image1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26.png"/></Relationships>
</file>

<file path=ppt/slides/_rels/slide1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8.png"/><Relationship Id="rId5" Type="http://schemas.openxmlformats.org/officeDocument/2006/relationships/image" Target="../media/image2.png"/><Relationship Id="rId10" Type="http://schemas.openxmlformats.org/officeDocument/2006/relationships/image" Target="../media/image126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6.png"/><Relationship Id="rId5" Type="http://schemas.openxmlformats.org/officeDocument/2006/relationships/image" Target="../media/image2.png"/><Relationship Id="rId10" Type="http://schemas.openxmlformats.org/officeDocument/2006/relationships/image" Target="../media/image129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6.png"/><Relationship Id="rId5" Type="http://schemas.openxmlformats.org/officeDocument/2006/relationships/image" Target="../media/image2.png"/><Relationship Id="rId10" Type="http://schemas.openxmlformats.org/officeDocument/2006/relationships/image" Target="../media/image130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6.png"/><Relationship Id="rId5" Type="http://schemas.openxmlformats.org/officeDocument/2006/relationships/image" Target="../media/image2.png"/><Relationship Id="rId10" Type="http://schemas.openxmlformats.org/officeDocument/2006/relationships/image" Target="../media/image15.jpeg"/><Relationship Id="rId4" Type="http://schemas.openxmlformats.org/officeDocument/2006/relationships/image" Target="../media/image4.png"/><Relationship Id="rId9" Type="http://schemas.openxmlformats.org/officeDocument/2006/relationships/hyperlink" Target="https://agro.im/assets/img/188/4k3rzgXX-Ws2o8wXX-vcoT8gXX-QP4ZawXX.jpg" TargetMode="Externa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12" Type="http://schemas.openxmlformats.org/officeDocument/2006/relationships/hyperlink" Target="https://agro.im/assets/img/188/4k3rzgXX-Ws2o8wXX-vcoT8gXX-QP4ZawXX.jpg" TargetMode="External"/><Relationship Id="rId2" Type="http://schemas.openxmlformats.org/officeDocument/2006/relationships/notesSlide" Target="../notesSlides/notesSlide9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jpeg"/><Relationship Id="rId5" Type="http://schemas.openxmlformats.org/officeDocument/2006/relationships/image" Target="../media/image13.png"/><Relationship Id="rId15" Type="http://schemas.openxmlformats.org/officeDocument/2006/relationships/image" Target="../media/image126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1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26.png"/><Relationship Id="rId4" Type="http://schemas.openxmlformats.org/officeDocument/2006/relationships/image" Target="../media/image4.png"/><Relationship Id="rId9" Type="http://schemas.openxmlformats.org/officeDocument/2006/relationships/image" Target="../media/image17.jpeg"/></Relationships>
</file>

<file path=ppt/slides/_rels/slide1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32.jpeg"/><Relationship Id="rId5" Type="http://schemas.openxmlformats.org/officeDocument/2006/relationships/image" Target="../media/image2.png"/><Relationship Id="rId10" Type="http://schemas.openxmlformats.org/officeDocument/2006/relationships/image" Target="../media/image131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29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6.png"/><Relationship Id="rId5" Type="http://schemas.openxmlformats.org/officeDocument/2006/relationships/image" Target="../media/image2.png"/><Relationship Id="rId10" Type="http://schemas.openxmlformats.org/officeDocument/2006/relationships/image" Target="../media/image133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34.jpeg"/><Relationship Id="rId5" Type="http://schemas.openxmlformats.org/officeDocument/2006/relationships/image" Target="../media/image2.png"/><Relationship Id="rId10" Type="http://schemas.openxmlformats.org/officeDocument/2006/relationships/image" Target="../media/image126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35.jpeg"/><Relationship Id="rId5" Type="http://schemas.openxmlformats.org/officeDocument/2006/relationships/image" Target="../media/image2.png"/><Relationship Id="rId10" Type="http://schemas.openxmlformats.org/officeDocument/2006/relationships/image" Target="../media/image126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36.jpeg"/><Relationship Id="rId5" Type="http://schemas.openxmlformats.org/officeDocument/2006/relationships/image" Target="../media/image2.png"/><Relationship Id="rId10" Type="http://schemas.openxmlformats.org/officeDocument/2006/relationships/image" Target="../media/image126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37.jpeg"/><Relationship Id="rId5" Type="http://schemas.openxmlformats.org/officeDocument/2006/relationships/image" Target="../media/image2.png"/><Relationship Id="rId10" Type="http://schemas.openxmlformats.org/officeDocument/2006/relationships/image" Target="../media/image126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38.jpeg"/><Relationship Id="rId5" Type="http://schemas.openxmlformats.org/officeDocument/2006/relationships/image" Target="../media/image2.png"/><Relationship Id="rId10" Type="http://schemas.openxmlformats.org/officeDocument/2006/relationships/image" Target="../media/image126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41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0.jpeg"/><Relationship Id="rId5" Type="http://schemas.openxmlformats.org/officeDocument/2006/relationships/image" Target="../media/image2.png"/><Relationship Id="rId10" Type="http://schemas.openxmlformats.org/officeDocument/2006/relationships/image" Target="../media/image126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2.jpeg"/><Relationship Id="rId5" Type="http://schemas.openxmlformats.org/officeDocument/2006/relationships/image" Target="../media/image2.png"/><Relationship Id="rId10" Type="http://schemas.openxmlformats.org/officeDocument/2006/relationships/image" Target="../media/image126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3.jpeg"/><Relationship Id="rId5" Type="http://schemas.openxmlformats.org/officeDocument/2006/relationships/image" Target="../media/image2.png"/><Relationship Id="rId10" Type="http://schemas.openxmlformats.org/officeDocument/2006/relationships/image" Target="../media/image126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5.png"/><Relationship Id="rId5" Type="http://schemas.openxmlformats.org/officeDocument/2006/relationships/image" Target="../media/image2.png"/><Relationship Id="rId10" Type="http://schemas.openxmlformats.org/officeDocument/2006/relationships/image" Target="../media/image144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3.png"/><Relationship Id="rId21" Type="http://schemas.openxmlformats.org/officeDocument/2006/relationships/image" Target="../media/image145.png"/><Relationship Id="rId7" Type="http://schemas.openxmlformats.org/officeDocument/2006/relationships/image" Target="../media/image2.png"/><Relationship Id="rId12" Type="http://schemas.openxmlformats.org/officeDocument/2006/relationships/hyperlink" Target="https://agro.im/assets/img/188/4k3rzgXX-Ws2o8wXX-vcoT8gXX-QP4ZawXX.jpg" TargetMode="External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104.xml"/><Relationship Id="rId16" Type="http://schemas.openxmlformats.org/officeDocument/2006/relationships/image" Target="../media/image18.jpeg"/><Relationship Id="rId20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jpeg"/><Relationship Id="rId5" Type="http://schemas.openxmlformats.org/officeDocument/2006/relationships/image" Target="../media/image13.png"/><Relationship Id="rId15" Type="http://schemas.openxmlformats.org/officeDocument/2006/relationships/image" Target="../media/image17.jpeg"/><Relationship Id="rId10" Type="http://schemas.microsoft.com/office/2007/relationships/hdphoto" Target="../media/hdphoto2.wdp"/><Relationship Id="rId19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image" Target="../media/image7.png"/></Relationships>
</file>

<file path=ppt/slides/_rels/slide1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5.png"/><Relationship Id="rId5" Type="http://schemas.openxmlformats.org/officeDocument/2006/relationships/image" Target="../media/image2.png"/><Relationship Id="rId10" Type="http://schemas.openxmlformats.org/officeDocument/2006/relationships/image" Target="../media/image147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5.png"/><Relationship Id="rId5" Type="http://schemas.openxmlformats.org/officeDocument/2006/relationships/image" Target="../media/image2.png"/><Relationship Id="rId10" Type="http://schemas.openxmlformats.org/officeDocument/2006/relationships/image" Target="../media/image148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5.png"/><Relationship Id="rId5" Type="http://schemas.openxmlformats.org/officeDocument/2006/relationships/image" Target="../media/image2.png"/><Relationship Id="rId10" Type="http://schemas.openxmlformats.org/officeDocument/2006/relationships/image" Target="../media/image149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50.jpeg"/><Relationship Id="rId5" Type="http://schemas.openxmlformats.org/officeDocument/2006/relationships/image" Target="../media/image2.png"/><Relationship Id="rId10" Type="http://schemas.openxmlformats.org/officeDocument/2006/relationships/image" Target="../media/image14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51.png"/><Relationship Id="rId5" Type="http://schemas.openxmlformats.org/officeDocument/2006/relationships/image" Target="../media/image2.png"/><Relationship Id="rId10" Type="http://schemas.openxmlformats.org/officeDocument/2006/relationships/image" Target="../media/image14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52.jpeg"/><Relationship Id="rId5" Type="http://schemas.openxmlformats.org/officeDocument/2006/relationships/image" Target="../media/image2.png"/><Relationship Id="rId10" Type="http://schemas.openxmlformats.org/officeDocument/2006/relationships/image" Target="../media/image14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3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53.jpeg"/><Relationship Id="rId5" Type="http://schemas.openxmlformats.org/officeDocument/2006/relationships/image" Target="../media/image2.png"/><Relationship Id="rId10" Type="http://schemas.openxmlformats.org/officeDocument/2006/relationships/image" Target="../media/image14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112.xml"/><Relationship Id="rId16" Type="http://schemas.openxmlformats.org/officeDocument/2006/relationships/image" Target="../media/image19.jpe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hyperlink" Target="https://agro.im/assets/img/188/4k3rzgXX-Ws2o8wXX-vcoT8gXX-QP4ZawXX.jpg" TargetMode="External"/><Relationship Id="rId5" Type="http://schemas.openxmlformats.org/officeDocument/2006/relationships/image" Target="../media/image13.png"/><Relationship Id="rId15" Type="http://schemas.openxmlformats.org/officeDocument/2006/relationships/image" Target="../media/image18.jpeg"/><Relationship Id="rId10" Type="http://schemas.openxmlformats.org/officeDocument/2006/relationships/image" Target="../media/image14.jpeg"/><Relationship Id="rId19" Type="http://schemas.openxmlformats.org/officeDocument/2006/relationships/image" Target="../media/image154.png"/><Relationship Id="rId4" Type="http://schemas.openxmlformats.org/officeDocument/2006/relationships/image" Target="../media/image4.png"/><Relationship Id="rId9" Type="http://schemas.microsoft.com/office/2007/relationships/hdphoto" Target="../media/hdphoto2.wdp"/><Relationship Id="rId14" Type="http://schemas.openxmlformats.org/officeDocument/2006/relationships/image" Target="../media/image17.jpe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3.png"/><Relationship Id="rId21" Type="http://schemas.openxmlformats.org/officeDocument/2006/relationships/image" Target="../media/image154.png"/><Relationship Id="rId7" Type="http://schemas.openxmlformats.org/officeDocument/2006/relationships/image" Target="../media/image2.png"/><Relationship Id="rId12" Type="http://schemas.openxmlformats.org/officeDocument/2006/relationships/hyperlink" Target="https://agro.im/assets/img/188/4k3rzgXX-Ws2o8wXX-vcoT8gXX-QP4ZawXX.jpg" TargetMode="External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113.xml"/><Relationship Id="rId16" Type="http://schemas.openxmlformats.org/officeDocument/2006/relationships/image" Target="../media/image18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jpeg"/><Relationship Id="rId5" Type="http://schemas.openxmlformats.org/officeDocument/2006/relationships/image" Target="../media/image13.png"/><Relationship Id="rId15" Type="http://schemas.openxmlformats.org/officeDocument/2006/relationships/image" Target="../media/image17.jpeg"/><Relationship Id="rId10" Type="http://schemas.microsoft.com/office/2007/relationships/hdphoto" Target="../media/hdphoto2.wdp"/><Relationship Id="rId19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.jpeg"/><Relationship Id="rId18" Type="http://schemas.openxmlformats.org/officeDocument/2006/relationships/image" Target="../media/image155.jpeg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2.pn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114.xml"/><Relationship Id="rId16" Type="http://schemas.openxmlformats.org/officeDocument/2006/relationships/image" Target="../media/image20.jpe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5.jpeg"/><Relationship Id="rId5" Type="http://schemas.openxmlformats.org/officeDocument/2006/relationships/image" Target="../media/image13.png"/><Relationship Id="rId15" Type="http://schemas.openxmlformats.org/officeDocument/2006/relationships/image" Target="../media/image19.jpeg"/><Relationship Id="rId10" Type="http://schemas.openxmlformats.org/officeDocument/2006/relationships/hyperlink" Target="https://agro.im/assets/img/188/4k3rzgXX-Ws2o8wXX-vcoT8gXX-QP4ZawXX.jpg" TargetMode="External"/><Relationship Id="rId19" Type="http://schemas.openxmlformats.org/officeDocument/2006/relationships/image" Target="../media/image154.png"/><Relationship Id="rId4" Type="http://schemas.openxmlformats.org/officeDocument/2006/relationships/image" Target="../media/image4.png"/><Relationship Id="rId9" Type="http://schemas.openxmlformats.org/officeDocument/2006/relationships/image" Target="../media/image14.jpeg"/><Relationship Id="rId14" Type="http://schemas.openxmlformats.org/officeDocument/2006/relationships/image" Target="../media/image18.jpeg"/><Relationship Id="rId22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8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38.jpe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26" Type="http://schemas.openxmlformats.org/officeDocument/2006/relationships/image" Target="../media/image7.png"/><Relationship Id="rId3" Type="http://schemas.openxmlformats.org/officeDocument/2006/relationships/image" Target="../media/image3.png"/><Relationship Id="rId21" Type="http://schemas.openxmlformats.org/officeDocument/2006/relationships/image" Target="../media/image45.jpeg"/><Relationship Id="rId7" Type="http://schemas.openxmlformats.org/officeDocument/2006/relationships/image" Target="../media/image2.png"/><Relationship Id="rId12" Type="http://schemas.openxmlformats.org/officeDocument/2006/relationships/hyperlink" Target="https://agro.im/assets/img/188/4k3rzgXX-Ws2o8wXX-vcoT8gXX-QP4ZawXX.jpg" TargetMode="External"/><Relationship Id="rId17" Type="http://schemas.openxmlformats.org/officeDocument/2006/relationships/image" Target="../media/image19.jpeg"/><Relationship Id="rId25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8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jpeg"/><Relationship Id="rId24" Type="http://schemas.openxmlformats.org/officeDocument/2006/relationships/image" Target="../media/image48.jpeg"/><Relationship Id="rId5" Type="http://schemas.openxmlformats.org/officeDocument/2006/relationships/image" Target="../media/image13.png"/><Relationship Id="rId15" Type="http://schemas.openxmlformats.org/officeDocument/2006/relationships/image" Target="../media/image17.jpeg"/><Relationship Id="rId23" Type="http://schemas.openxmlformats.org/officeDocument/2006/relationships/image" Target="../media/image47.jpeg"/><Relationship Id="rId10" Type="http://schemas.microsoft.com/office/2007/relationships/hdphoto" Target="../media/hdphoto2.wdp"/><Relationship Id="rId19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54.emf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55.emf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55.emf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5.wdp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45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47.jpe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3.png"/><Relationship Id="rId21" Type="http://schemas.openxmlformats.org/officeDocument/2006/relationships/image" Target="../media/image7.png"/><Relationship Id="rId7" Type="http://schemas.openxmlformats.org/officeDocument/2006/relationships/image" Target="../media/image2.png"/><Relationship Id="rId12" Type="http://schemas.openxmlformats.org/officeDocument/2006/relationships/hyperlink" Target="https://agro.im/assets/img/188/4k3rzgXX-Ws2o8wXX-vcoT8gXX-QP4ZawXX.jpg" TargetMode="External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jpeg"/><Relationship Id="rId5" Type="http://schemas.openxmlformats.org/officeDocument/2006/relationships/image" Target="../media/image13.png"/><Relationship Id="rId15" Type="http://schemas.openxmlformats.org/officeDocument/2006/relationships/image" Target="../media/image17.jpeg"/><Relationship Id="rId10" Type="http://schemas.microsoft.com/office/2007/relationships/hdphoto" Target="../media/hdphoto2.wdp"/><Relationship Id="rId19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77.jpe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8.emf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0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3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4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6.jpeg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7.png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9.png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0.jpeg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1.jpeg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2.png"/></Relationships>
</file>

<file path=ppt/slides/_rels/slide7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3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3.png"/><Relationship Id="rId21" Type="http://schemas.openxmlformats.org/officeDocument/2006/relationships/image" Target="../media/image7.png"/><Relationship Id="rId7" Type="http://schemas.openxmlformats.org/officeDocument/2006/relationships/image" Target="../media/image2.png"/><Relationship Id="rId12" Type="http://schemas.openxmlformats.org/officeDocument/2006/relationships/hyperlink" Target="https://agro.im/assets/img/188/4k3rzgXX-Ws2o8wXX-vcoT8gXX-QP4ZawXX.jpg" TargetMode="External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18.jpeg"/><Relationship Id="rId20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jpeg"/><Relationship Id="rId5" Type="http://schemas.openxmlformats.org/officeDocument/2006/relationships/image" Target="../media/image13.png"/><Relationship Id="rId15" Type="http://schemas.openxmlformats.org/officeDocument/2006/relationships/image" Target="../media/image17.jpeg"/><Relationship Id="rId10" Type="http://schemas.microsoft.com/office/2007/relationships/hdphoto" Target="../media/hdphoto2.wdp"/><Relationship Id="rId19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25.jpeg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3.jpeg"/></Relationships>
</file>

<file path=ppt/slides/_rels/slide8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44.jpeg"/></Relationships>
</file>

<file path=ppt/slides/_rels/slide8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95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96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8.jpeg"/><Relationship Id="rId5" Type="http://schemas.openxmlformats.org/officeDocument/2006/relationships/image" Target="../media/image2.png"/><Relationship Id="rId10" Type="http://schemas.openxmlformats.org/officeDocument/2006/relationships/image" Target="../media/image97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12" Type="http://schemas.openxmlformats.org/officeDocument/2006/relationships/hyperlink" Target="https://agro.im/assets/img/188/4k3rzgXX-Ws2o8wXX-vcoT8gXX-QP4ZawXX.jpg" TargetMode="External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jpeg"/><Relationship Id="rId5" Type="http://schemas.openxmlformats.org/officeDocument/2006/relationships/image" Target="../media/image13.png"/><Relationship Id="rId15" Type="http://schemas.openxmlformats.org/officeDocument/2006/relationships/image" Target="../media/image17.jpeg"/><Relationship Id="rId10" Type="http://schemas.microsoft.com/office/2007/relationships/hdphoto" Target="../media/hdphoto2.wdp"/><Relationship Id="rId19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8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1.jpeg"/><Relationship Id="rId5" Type="http://schemas.openxmlformats.org/officeDocument/2006/relationships/image" Target="../media/image2.png"/><Relationship Id="rId10" Type="http://schemas.openxmlformats.org/officeDocument/2006/relationships/image" Target="../media/image100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6.wdp"/><Relationship Id="rId5" Type="http://schemas.openxmlformats.org/officeDocument/2006/relationships/image" Target="../media/image2.png"/><Relationship Id="rId10" Type="http://schemas.openxmlformats.org/officeDocument/2006/relationships/image" Target="../media/image103.png"/><Relationship Id="rId4" Type="http://schemas.openxmlformats.org/officeDocument/2006/relationships/image" Target="../media/image4.png"/><Relationship Id="rId9" Type="http://schemas.openxmlformats.org/officeDocument/2006/relationships/image" Target="../media/image10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04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9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05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9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06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9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07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9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08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9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09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9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10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9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11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9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7.wdp"/><Relationship Id="rId5" Type="http://schemas.openxmlformats.org/officeDocument/2006/relationships/image" Target="../media/image2.png"/><Relationship Id="rId10" Type="http://schemas.openxmlformats.org/officeDocument/2006/relationships/image" Target="../media/image112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9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13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"/>
          <a:stretch>
            <a:fillRect/>
          </a:stretch>
        </p:blipFill>
        <p:spPr>
          <a:xfrm>
            <a:off x="1080145" y="5758"/>
            <a:ext cx="7226948" cy="4210050"/>
          </a:xfrm>
          <a:custGeom>
            <a:avLst/>
            <a:gdLst>
              <a:gd name="connsiteX0" fmla="*/ 0 w 10374734"/>
              <a:gd name="connsiteY0" fmla="*/ 0 h 6858000"/>
              <a:gd name="connsiteX1" fmla="*/ 5311163 w 10374734"/>
              <a:gd name="connsiteY1" fmla="*/ 19050 h 6858000"/>
              <a:gd name="connsiteX2" fmla="*/ 10374734 w 10374734"/>
              <a:gd name="connsiteY2" fmla="*/ 6858000 h 6858000"/>
              <a:gd name="connsiteX3" fmla="*/ 4266157 w 10374734"/>
              <a:gd name="connsiteY3" fmla="*/ 67627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74734" h="6858000">
                <a:moveTo>
                  <a:pt x="0" y="0"/>
                </a:moveTo>
                <a:lnTo>
                  <a:pt x="5311163" y="19050"/>
                </a:lnTo>
                <a:lnTo>
                  <a:pt x="10374734" y="6858000"/>
                </a:lnTo>
                <a:lnTo>
                  <a:pt x="4266157" y="6762750"/>
                </a:lnTo>
                <a:close/>
              </a:path>
            </a:pathLst>
          </a:custGeom>
        </p:spPr>
      </p:pic>
      <p:sp>
        <p:nvSpPr>
          <p:cNvPr id="13" name="Параллелограмм 12"/>
          <p:cNvSpPr/>
          <p:nvPr/>
        </p:nvSpPr>
        <p:spPr>
          <a:xfrm flipH="1">
            <a:off x="4048125" y="4162424"/>
            <a:ext cx="6245225" cy="2695575"/>
          </a:xfrm>
          <a:custGeom>
            <a:avLst/>
            <a:gdLst>
              <a:gd name="connsiteX0" fmla="*/ 0 w 4000500"/>
              <a:gd name="connsiteY0" fmla="*/ 2762250 h 2762250"/>
              <a:gd name="connsiteX1" fmla="*/ 690563 w 4000500"/>
              <a:gd name="connsiteY1" fmla="*/ 0 h 2762250"/>
              <a:gd name="connsiteX2" fmla="*/ 4000500 w 4000500"/>
              <a:gd name="connsiteY2" fmla="*/ 0 h 2762250"/>
              <a:gd name="connsiteX3" fmla="*/ 3309938 w 4000500"/>
              <a:gd name="connsiteY3" fmla="*/ 2762250 h 2762250"/>
              <a:gd name="connsiteX4" fmla="*/ 0 w 4000500"/>
              <a:gd name="connsiteY4" fmla="*/ 2762250 h 2762250"/>
              <a:gd name="connsiteX0" fmla="*/ 242887 w 4243387"/>
              <a:gd name="connsiteY0" fmla="*/ 2781300 h 2781300"/>
              <a:gd name="connsiteX1" fmla="*/ 0 w 4243387"/>
              <a:gd name="connsiteY1" fmla="*/ 0 h 2781300"/>
              <a:gd name="connsiteX2" fmla="*/ 4243387 w 4243387"/>
              <a:gd name="connsiteY2" fmla="*/ 19050 h 2781300"/>
              <a:gd name="connsiteX3" fmla="*/ 3552825 w 4243387"/>
              <a:gd name="connsiteY3" fmla="*/ 2781300 h 2781300"/>
              <a:gd name="connsiteX4" fmla="*/ 242887 w 4243387"/>
              <a:gd name="connsiteY4" fmla="*/ 2781300 h 2781300"/>
              <a:gd name="connsiteX0" fmla="*/ 242887 w 4148137"/>
              <a:gd name="connsiteY0" fmla="*/ 2781300 h 2781300"/>
              <a:gd name="connsiteX1" fmla="*/ 0 w 4148137"/>
              <a:gd name="connsiteY1" fmla="*/ 0 h 2781300"/>
              <a:gd name="connsiteX2" fmla="*/ 4148137 w 4148137"/>
              <a:gd name="connsiteY2" fmla="*/ 0 h 2781300"/>
              <a:gd name="connsiteX3" fmla="*/ 3552825 w 4148137"/>
              <a:gd name="connsiteY3" fmla="*/ 2781300 h 2781300"/>
              <a:gd name="connsiteX4" fmla="*/ 242887 w 4148137"/>
              <a:gd name="connsiteY4" fmla="*/ 2781300 h 2781300"/>
              <a:gd name="connsiteX0" fmla="*/ 242887 w 4148137"/>
              <a:gd name="connsiteY0" fmla="*/ 2781300 h 2781300"/>
              <a:gd name="connsiteX1" fmla="*/ 0 w 4148137"/>
              <a:gd name="connsiteY1" fmla="*/ 0 h 2781300"/>
              <a:gd name="connsiteX2" fmla="*/ 4148137 w 4148137"/>
              <a:gd name="connsiteY2" fmla="*/ 0 h 2781300"/>
              <a:gd name="connsiteX3" fmla="*/ 2181225 w 4148137"/>
              <a:gd name="connsiteY3" fmla="*/ 2781300 h 2781300"/>
              <a:gd name="connsiteX4" fmla="*/ 242887 w 4148137"/>
              <a:gd name="connsiteY4" fmla="*/ 2781300 h 2781300"/>
              <a:gd name="connsiteX0" fmla="*/ 0 w 6191250"/>
              <a:gd name="connsiteY0" fmla="*/ 2667000 h 2781300"/>
              <a:gd name="connsiteX1" fmla="*/ 2043113 w 6191250"/>
              <a:gd name="connsiteY1" fmla="*/ 0 h 2781300"/>
              <a:gd name="connsiteX2" fmla="*/ 6191250 w 6191250"/>
              <a:gd name="connsiteY2" fmla="*/ 0 h 2781300"/>
              <a:gd name="connsiteX3" fmla="*/ 4224338 w 6191250"/>
              <a:gd name="connsiteY3" fmla="*/ 2781300 h 2781300"/>
              <a:gd name="connsiteX4" fmla="*/ 0 w 6191250"/>
              <a:gd name="connsiteY4" fmla="*/ 2667000 h 2781300"/>
              <a:gd name="connsiteX0" fmla="*/ 0 w 6191250"/>
              <a:gd name="connsiteY0" fmla="*/ 2667000 h 2667000"/>
              <a:gd name="connsiteX1" fmla="*/ 2043113 w 6191250"/>
              <a:gd name="connsiteY1" fmla="*/ 0 h 2667000"/>
              <a:gd name="connsiteX2" fmla="*/ 6191250 w 6191250"/>
              <a:gd name="connsiteY2" fmla="*/ 0 h 2667000"/>
              <a:gd name="connsiteX3" fmla="*/ 4186238 w 6191250"/>
              <a:gd name="connsiteY3" fmla="*/ 2590800 h 2667000"/>
              <a:gd name="connsiteX4" fmla="*/ 0 w 6191250"/>
              <a:gd name="connsiteY4" fmla="*/ 2667000 h 2667000"/>
              <a:gd name="connsiteX0" fmla="*/ 0 w 6191250"/>
              <a:gd name="connsiteY0" fmla="*/ 2667000 h 2667000"/>
              <a:gd name="connsiteX1" fmla="*/ 2043113 w 6191250"/>
              <a:gd name="connsiteY1" fmla="*/ 0 h 2667000"/>
              <a:gd name="connsiteX2" fmla="*/ 6191250 w 6191250"/>
              <a:gd name="connsiteY2" fmla="*/ 0 h 2667000"/>
              <a:gd name="connsiteX3" fmla="*/ 4186238 w 6191250"/>
              <a:gd name="connsiteY3" fmla="*/ 2647950 h 2667000"/>
              <a:gd name="connsiteX4" fmla="*/ 0 w 6191250"/>
              <a:gd name="connsiteY4" fmla="*/ 2667000 h 2667000"/>
              <a:gd name="connsiteX0" fmla="*/ 0 w 6200775"/>
              <a:gd name="connsiteY0" fmla="*/ 2695575 h 2695575"/>
              <a:gd name="connsiteX1" fmla="*/ 2043113 w 6200775"/>
              <a:gd name="connsiteY1" fmla="*/ 28575 h 2695575"/>
              <a:gd name="connsiteX2" fmla="*/ 6200775 w 6200775"/>
              <a:gd name="connsiteY2" fmla="*/ 0 h 2695575"/>
              <a:gd name="connsiteX3" fmla="*/ 4186238 w 6200775"/>
              <a:gd name="connsiteY3" fmla="*/ 2676525 h 2695575"/>
              <a:gd name="connsiteX4" fmla="*/ 0 w 6200775"/>
              <a:gd name="connsiteY4" fmla="*/ 2695575 h 2695575"/>
              <a:gd name="connsiteX0" fmla="*/ 0 w 6200775"/>
              <a:gd name="connsiteY0" fmla="*/ 2695575 h 2695575"/>
              <a:gd name="connsiteX1" fmla="*/ 1992313 w 6200775"/>
              <a:gd name="connsiteY1" fmla="*/ 22225 h 2695575"/>
              <a:gd name="connsiteX2" fmla="*/ 6200775 w 6200775"/>
              <a:gd name="connsiteY2" fmla="*/ 0 h 2695575"/>
              <a:gd name="connsiteX3" fmla="*/ 4186238 w 6200775"/>
              <a:gd name="connsiteY3" fmla="*/ 2676525 h 2695575"/>
              <a:gd name="connsiteX4" fmla="*/ 0 w 6200775"/>
              <a:gd name="connsiteY4" fmla="*/ 2695575 h 2695575"/>
              <a:gd name="connsiteX0" fmla="*/ 0 w 6245225"/>
              <a:gd name="connsiteY0" fmla="*/ 2695575 h 2695575"/>
              <a:gd name="connsiteX1" fmla="*/ 2036763 w 6245225"/>
              <a:gd name="connsiteY1" fmla="*/ 22225 h 2695575"/>
              <a:gd name="connsiteX2" fmla="*/ 6245225 w 6245225"/>
              <a:gd name="connsiteY2" fmla="*/ 0 h 2695575"/>
              <a:gd name="connsiteX3" fmla="*/ 4230688 w 6245225"/>
              <a:gd name="connsiteY3" fmla="*/ 2676525 h 2695575"/>
              <a:gd name="connsiteX4" fmla="*/ 0 w 6245225"/>
              <a:gd name="connsiteY4" fmla="*/ 2695575 h 269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5225" h="2695575">
                <a:moveTo>
                  <a:pt x="0" y="2695575"/>
                </a:moveTo>
                <a:lnTo>
                  <a:pt x="2036763" y="22225"/>
                </a:lnTo>
                <a:lnTo>
                  <a:pt x="6245225" y="0"/>
                </a:lnTo>
                <a:lnTo>
                  <a:pt x="4230688" y="2676525"/>
                </a:lnTo>
                <a:lnTo>
                  <a:pt x="0" y="2695575"/>
                </a:lnTo>
                <a:close/>
              </a:path>
            </a:pathLst>
          </a:custGeom>
          <a:solidFill>
            <a:srgbClr val="86B38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араллелограмм 14"/>
          <p:cNvSpPr/>
          <p:nvPr/>
        </p:nvSpPr>
        <p:spPr>
          <a:xfrm rot="19308326">
            <a:off x="3260808" y="597929"/>
            <a:ext cx="670914" cy="7102409"/>
          </a:xfrm>
          <a:custGeom>
            <a:avLst/>
            <a:gdLst>
              <a:gd name="connsiteX0" fmla="*/ 0 w 295190"/>
              <a:gd name="connsiteY0" fmla="*/ 6515100 h 6515100"/>
              <a:gd name="connsiteX1" fmla="*/ 73798 w 295190"/>
              <a:gd name="connsiteY1" fmla="*/ 0 h 6515100"/>
              <a:gd name="connsiteX2" fmla="*/ 295190 w 295190"/>
              <a:gd name="connsiteY2" fmla="*/ 0 h 6515100"/>
              <a:gd name="connsiteX3" fmla="*/ 221393 w 295190"/>
              <a:gd name="connsiteY3" fmla="*/ 6515100 h 6515100"/>
              <a:gd name="connsiteX4" fmla="*/ 0 w 295190"/>
              <a:gd name="connsiteY4" fmla="*/ 6515100 h 6515100"/>
              <a:gd name="connsiteX0" fmla="*/ 0 w 459728"/>
              <a:gd name="connsiteY0" fmla="*/ 6515100 h 6920768"/>
              <a:gd name="connsiteX1" fmla="*/ 73798 w 459728"/>
              <a:gd name="connsiteY1" fmla="*/ 0 h 6920768"/>
              <a:gd name="connsiteX2" fmla="*/ 295190 w 459728"/>
              <a:gd name="connsiteY2" fmla="*/ 0 h 6920768"/>
              <a:gd name="connsiteX3" fmla="*/ 459728 w 459728"/>
              <a:gd name="connsiteY3" fmla="*/ 6920768 h 6920768"/>
              <a:gd name="connsiteX4" fmla="*/ 0 w 459728"/>
              <a:gd name="connsiteY4" fmla="*/ 6515100 h 6920768"/>
              <a:gd name="connsiteX0" fmla="*/ 0 w 414813"/>
              <a:gd name="connsiteY0" fmla="*/ 6515100 h 6885430"/>
              <a:gd name="connsiteX1" fmla="*/ 73798 w 414813"/>
              <a:gd name="connsiteY1" fmla="*/ 0 h 6885430"/>
              <a:gd name="connsiteX2" fmla="*/ 295190 w 414813"/>
              <a:gd name="connsiteY2" fmla="*/ 0 h 6885430"/>
              <a:gd name="connsiteX3" fmla="*/ 414813 w 414813"/>
              <a:gd name="connsiteY3" fmla="*/ 6885430 h 6885430"/>
              <a:gd name="connsiteX4" fmla="*/ 0 w 414813"/>
              <a:gd name="connsiteY4" fmla="*/ 6515100 h 6885430"/>
              <a:gd name="connsiteX0" fmla="*/ 0 w 450151"/>
              <a:gd name="connsiteY0" fmla="*/ 6560015 h 6885430"/>
              <a:gd name="connsiteX1" fmla="*/ 109136 w 450151"/>
              <a:gd name="connsiteY1" fmla="*/ 0 h 6885430"/>
              <a:gd name="connsiteX2" fmla="*/ 330528 w 450151"/>
              <a:gd name="connsiteY2" fmla="*/ 0 h 6885430"/>
              <a:gd name="connsiteX3" fmla="*/ 450151 w 450151"/>
              <a:gd name="connsiteY3" fmla="*/ 6885430 h 6885430"/>
              <a:gd name="connsiteX4" fmla="*/ 0 w 450151"/>
              <a:gd name="connsiteY4" fmla="*/ 6560015 h 6885430"/>
              <a:gd name="connsiteX0" fmla="*/ 0 w 477273"/>
              <a:gd name="connsiteY0" fmla="*/ 6808149 h 7133564"/>
              <a:gd name="connsiteX1" fmla="*/ 109136 w 477273"/>
              <a:gd name="connsiteY1" fmla="*/ 248134 h 7133564"/>
              <a:gd name="connsiteX2" fmla="*/ 477273 w 477273"/>
              <a:gd name="connsiteY2" fmla="*/ 0 h 7133564"/>
              <a:gd name="connsiteX3" fmla="*/ 450151 w 477273"/>
              <a:gd name="connsiteY3" fmla="*/ 7133564 h 7133564"/>
              <a:gd name="connsiteX4" fmla="*/ 0 w 477273"/>
              <a:gd name="connsiteY4" fmla="*/ 6808149 h 7133564"/>
              <a:gd name="connsiteX0" fmla="*/ 0 w 670914"/>
              <a:gd name="connsiteY0" fmla="*/ 6776994 h 7102409"/>
              <a:gd name="connsiteX1" fmla="*/ 109136 w 670914"/>
              <a:gd name="connsiteY1" fmla="*/ 216979 h 7102409"/>
              <a:gd name="connsiteX2" fmla="*/ 670914 w 670914"/>
              <a:gd name="connsiteY2" fmla="*/ 0 h 7102409"/>
              <a:gd name="connsiteX3" fmla="*/ 450151 w 670914"/>
              <a:gd name="connsiteY3" fmla="*/ 7102409 h 7102409"/>
              <a:gd name="connsiteX4" fmla="*/ 0 w 670914"/>
              <a:gd name="connsiteY4" fmla="*/ 6776994 h 7102409"/>
              <a:gd name="connsiteX0" fmla="*/ 0 w 670914"/>
              <a:gd name="connsiteY0" fmla="*/ 6776994 h 7102409"/>
              <a:gd name="connsiteX1" fmla="*/ 240689 w 670914"/>
              <a:gd name="connsiteY1" fmla="*/ 296242 h 7102409"/>
              <a:gd name="connsiteX2" fmla="*/ 670914 w 670914"/>
              <a:gd name="connsiteY2" fmla="*/ 0 h 7102409"/>
              <a:gd name="connsiteX3" fmla="*/ 450151 w 670914"/>
              <a:gd name="connsiteY3" fmla="*/ 7102409 h 7102409"/>
              <a:gd name="connsiteX4" fmla="*/ 0 w 670914"/>
              <a:gd name="connsiteY4" fmla="*/ 6776994 h 710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14" h="7102409">
                <a:moveTo>
                  <a:pt x="0" y="6776994"/>
                </a:moveTo>
                <a:lnTo>
                  <a:pt x="240689" y="296242"/>
                </a:lnTo>
                <a:lnTo>
                  <a:pt x="670914" y="0"/>
                </a:lnTo>
                <a:lnTo>
                  <a:pt x="450151" y="7102409"/>
                </a:lnTo>
                <a:lnTo>
                  <a:pt x="0" y="6776994"/>
                </a:lnTo>
                <a:close/>
              </a:path>
            </a:pathLst>
          </a:custGeom>
          <a:solidFill>
            <a:srgbClr val="4A818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араллелограмм 14"/>
          <p:cNvSpPr/>
          <p:nvPr/>
        </p:nvSpPr>
        <p:spPr>
          <a:xfrm rot="8389778">
            <a:off x="7169781" y="-968299"/>
            <a:ext cx="562344" cy="7169482"/>
          </a:xfrm>
          <a:custGeom>
            <a:avLst/>
            <a:gdLst>
              <a:gd name="connsiteX0" fmla="*/ 0 w 295190"/>
              <a:gd name="connsiteY0" fmla="*/ 6515100 h 6515100"/>
              <a:gd name="connsiteX1" fmla="*/ 73798 w 295190"/>
              <a:gd name="connsiteY1" fmla="*/ 0 h 6515100"/>
              <a:gd name="connsiteX2" fmla="*/ 295190 w 295190"/>
              <a:gd name="connsiteY2" fmla="*/ 0 h 6515100"/>
              <a:gd name="connsiteX3" fmla="*/ 221393 w 295190"/>
              <a:gd name="connsiteY3" fmla="*/ 6515100 h 6515100"/>
              <a:gd name="connsiteX4" fmla="*/ 0 w 295190"/>
              <a:gd name="connsiteY4" fmla="*/ 6515100 h 6515100"/>
              <a:gd name="connsiteX0" fmla="*/ 0 w 459728"/>
              <a:gd name="connsiteY0" fmla="*/ 6515100 h 6920768"/>
              <a:gd name="connsiteX1" fmla="*/ 73798 w 459728"/>
              <a:gd name="connsiteY1" fmla="*/ 0 h 6920768"/>
              <a:gd name="connsiteX2" fmla="*/ 295190 w 459728"/>
              <a:gd name="connsiteY2" fmla="*/ 0 h 6920768"/>
              <a:gd name="connsiteX3" fmla="*/ 459728 w 459728"/>
              <a:gd name="connsiteY3" fmla="*/ 6920768 h 6920768"/>
              <a:gd name="connsiteX4" fmla="*/ 0 w 459728"/>
              <a:gd name="connsiteY4" fmla="*/ 6515100 h 6920768"/>
              <a:gd name="connsiteX0" fmla="*/ 0 w 414813"/>
              <a:gd name="connsiteY0" fmla="*/ 6515100 h 6885430"/>
              <a:gd name="connsiteX1" fmla="*/ 73798 w 414813"/>
              <a:gd name="connsiteY1" fmla="*/ 0 h 6885430"/>
              <a:gd name="connsiteX2" fmla="*/ 295190 w 414813"/>
              <a:gd name="connsiteY2" fmla="*/ 0 h 6885430"/>
              <a:gd name="connsiteX3" fmla="*/ 414813 w 414813"/>
              <a:gd name="connsiteY3" fmla="*/ 6885430 h 6885430"/>
              <a:gd name="connsiteX4" fmla="*/ 0 w 414813"/>
              <a:gd name="connsiteY4" fmla="*/ 6515100 h 6885430"/>
              <a:gd name="connsiteX0" fmla="*/ 0 w 450151"/>
              <a:gd name="connsiteY0" fmla="*/ 6560015 h 6885430"/>
              <a:gd name="connsiteX1" fmla="*/ 109136 w 450151"/>
              <a:gd name="connsiteY1" fmla="*/ 0 h 6885430"/>
              <a:gd name="connsiteX2" fmla="*/ 330528 w 450151"/>
              <a:gd name="connsiteY2" fmla="*/ 0 h 6885430"/>
              <a:gd name="connsiteX3" fmla="*/ 450151 w 450151"/>
              <a:gd name="connsiteY3" fmla="*/ 6885430 h 6885430"/>
              <a:gd name="connsiteX4" fmla="*/ 0 w 450151"/>
              <a:gd name="connsiteY4" fmla="*/ 6560015 h 6885430"/>
              <a:gd name="connsiteX0" fmla="*/ 0 w 477273"/>
              <a:gd name="connsiteY0" fmla="*/ 6808149 h 7133564"/>
              <a:gd name="connsiteX1" fmla="*/ 109136 w 477273"/>
              <a:gd name="connsiteY1" fmla="*/ 248134 h 7133564"/>
              <a:gd name="connsiteX2" fmla="*/ 477273 w 477273"/>
              <a:gd name="connsiteY2" fmla="*/ 0 h 7133564"/>
              <a:gd name="connsiteX3" fmla="*/ 450151 w 477273"/>
              <a:gd name="connsiteY3" fmla="*/ 7133564 h 7133564"/>
              <a:gd name="connsiteX4" fmla="*/ 0 w 477273"/>
              <a:gd name="connsiteY4" fmla="*/ 6808149 h 7133564"/>
              <a:gd name="connsiteX0" fmla="*/ 0 w 477273"/>
              <a:gd name="connsiteY0" fmla="*/ 6808149 h 7216367"/>
              <a:gd name="connsiteX1" fmla="*/ 109136 w 477273"/>
              <a:gd name="connsiteY1" fmla="*/ 248134 h 7216367"/>
              <a:gd name="connsiteX2" fmla="*/ 477273 w 477273"/>
              <a:gd name="connsiteY2" fmla="*/ 0 h 7216367"/>
              <a:gd name="connsiteX3" fmla="*/ 430110 w 477273"/>
              <a:gd name="connsiteY3" fmla="*/ 7216367 h 7216367"/>
              <a:gd name="connsiteX4" fmla="*/ 0 w 477273"/>
              <a:gd name="connsiteY4" fmla="*/ 6808149 h 7216367"/>
              <a:gd name="connsiteX0" fmla="*/ 0 w 562344"/>
              <a:gd name="connsiteY0" fmla="*/ 6761264 h 7169482"/>
              <a:gd name="connsiteX1" fmla="*/ 109136 w 562344"/>
              <a:gd name="connsiteY1" fmla="*/ 201249 h 7169482"/>
              <a:gd name="connsiteX2" fmla="*/ 562344 w 562344"/>
              <a:gd name="connsiteY2" fmla="*/ 0 h 7169482"/>
              <a:gd name="connsiteX3" fmla="*/ 430110 w 562344"/>
              <a:gd name="connsiteY3" fmla="*/ 7169482 h 7169482"/>
              <a:gd name="connsiteX4" fmla="*/ 0 w 562344"/>
              <a:gd name="connsiteY4" fmla="*/ 6761264 h 7169482"/>
              <a:gd name="connsiteX0" fmla="*/ 0 w 562344"/>
              <a:gd name="connsiteY0" fmla="*/ 6761264 h 7169482"/>
              <a:gd name="connsiteX1" fmla="*/ 305177 w 562344"/>
              <a:gd name="connsiteY1" fmla="*/ 441534 h 7169482"/>
              <a:gd name="connsiteX2" fmla="*/ 562344 w 562344"/>
              <a:gd name="connsiteY2" fmla="*/ 0 h 7169482"/>
              <a:gd name="connsiteX3" fmla="*/ 430110 w 562344"/>
              <a:gd name="connsiteY3" fmla="*/ 7169482 h 7169482"/>
              <a:gd name="connsiteX4" fmla="*/ 0 w 562344"/>
              <a:gd name="connsiteY4" fmla="*/ 6761264 h 7169482"/>
              <a:gd name="connsiteX0" fmla="*/ 0 w 562344"/>
              <a:gd name="connsiteY0" fmla="*/ 6761264 h 7169482"/>
              <a:gd name="connsiteX1" fmla="*/ 117261 w 562344"/>
              <a:gd name="connsiteY1" fmla="*/ 457412 h 7169482"/>
              <a:gd name="connsiteX2" fmla="*/ 562344 w 562344"/>
              <a:gd name="connsiteY2" fmla="*/ 0 h 7169482"/>
              <a:gd name="connsiteX3" fmla="*/ 430110 w 562344"/>
              <a:gd name="connsiteY3" fmla="*/ 7169482 h 7169482"/>
              <a:gd name="connsiteX4" fmla="*/ 0 w 562344"/>
              <a:gd name="connsiteY4" fmla="*/ 6761264 h 71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344" h="7169482">
                <a:moveTo>
                  <a:pt x="0" y="6761264"/>
                </a:moveTo>
                <a:lnTo>
                  <a:pt x="117261" y="457412"/>
                </a:lnTo>
                <a:lnTo>
                  <a:pt x="562344" y="0"/>
                </a:lnTo>
                <a:lnTo>
                  <a:pt x="430110" y="7169482"/>
                </a:lnTo>
                <a:lnTo>
                  <a:pt x="0" y="6761264"/>
                </a:lnTo>
                <a:close/>
              </a:path>
            </a:pathLst>
          </a:custGeom>
          <a:solidFill>
            <a:srgbClr val="78A78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9183378" y="2589099"/>
            <a:ext cx="1753395" cy="53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8700489" y="3185512"/>
            <a:ext cx="2887180" cy="39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398978" y="4608375"/>
            <a:ext cx="493764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1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КАТАЛОГ НАУЧНО- ТЕХНИЧЕСКИХ РАЗРАБОТОК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87591" y="6304120"/>
            <a:ext cx="23794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Нур-Султан, 2022 г.</a:t>
            </a:r>
          </a:p>
        </p:txBody>
      </p:sp>
      <p:sp>
        <p:nvSpPr>
          <p:cNvPr id="22" name="object 10"/>
          <p:cNvSpPr txBox="1"/>
          <p:nvPr/>
        </p:nvSpPr>
        <p:spPr>
          <a:xfrm>
            <a:off x="-108266" y="5121567"/>
            <a:ext cx="4331818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spc="-220" dirty="0"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kumimoji="0" lang="ru-RU" sz="2800" b="1" i="0" u="none" strike="noStrike" kern="1200" cap="none" spc="-22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Центр трансферта и коммерциализации </a:t>
            </a:r>
            <a:r>
              <a:rPr kumimoji="0" lang="ru-RU" sz="2800" b="1" i="0" u="none" strike="noStrike" kern="1200" cap="none" spc="-22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kumimoji="0" lang="ru-RU" sz="2800" b="1" i="0" u="none" strike="noStrike" kern="1200" cap="none" spc="-22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704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95799"/>
            <a:ext cx="12175671" cy="6031555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69579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мягкой пшеницы «Степная 75»</a:t>
            </a:r>
          </a:p>
          <a:p>
            <a:pPr algn="ctr"/>
            <a:r>
              <a:rPr lang="ru-RU" sz="16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2145327" y="6030176"/>
            <a:ext cx="4131575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56446" y="2939110"/>
            <a:ext cx="68640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18885" y="3372690"/>
            <a:ext cx="4493404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Ботаническая разновидность альбидум. Сорт среднеспелый, вегетационный период 78-82 суток, засухоустойчивый, имеет стабильную урожайность по годам, устойчив к осыпанию и пониканию колоса. Повышенная засухоустойчивость, стабильность в формировании приемлемого уровня урожайности в жестких условиях вегетации, качество зерна – на уровне сильных и ценных пшениц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199418"/>
            <a:ext cx="693277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мягкой пшеницы Степная 75 адаптирован к использованию их в условиях климата Казахстана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56446" y="1372372"/>
            <a:ext cx="692115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 белка в зерне составляет  15-17%, 22-26 зерен, масса 1000 зерен – 32-34 г. Количество сырой клейковины в зерне составляет 30-36 %.</a:t>
            </a:r>
            <a:endParaRPr lang="ru-RU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Параллелограмм 51"/>
          <p:cNvSpPr/>
          <p:nvPr/>
        </p:nvSpPr>
        <p:spPr>
          <a:xfrm>
            <a:off x="261313" y="294375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56446" y="2376024"/>
            <a:ext cx="4120643" cy="425708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705743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6" name="Picture 2" descr="ФОТО - Отд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13" y="778534"/>
            <a:ext cx="4149758" cy="205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650919" y="6050865"/>
            <a:ext cx="24621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</a:t>
            </a: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«Актюбинская сельскохозяйственная опытная станция</a:t>
            </a: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04579243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0918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118621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85684" y="3521551"/>
            <a:ext cx="4432053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получения концентратов полифенолов - биологически активных добавок - позволяет производить продукт (экстракт) из вторичного сырья переработки винограда замедляющих процесс старения.</a:t>
            </a:r>
          </a:p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Экстракт полифенолов рекомендован в качестве пищевой добавки для регулярной профилактики состояния здоровья.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383326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предприятии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переработке виноградной продукции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и внедрение новых технологий позволит  получить отечественный продукт функционального назначения по значительно низкой цене в сравнении с аналогами. Рентабельность производства : 15-17%.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5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05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05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24096" y="3023884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2609671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6" y="383771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5484" y="166996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плодоовощных соков обогащенных пектином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Picture 4"/>
          <p:cNvPicPr>
            <a:picLocks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024" y="935397"/>
            <a:ext cx="3643952" cy="1971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7780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2032" y="658939"/>
            <a:ext cx="12165151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0263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118621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6072" y="3139673"/>
            <a:ext cx="4432053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позволяет проводить экстракцию инулина из топинамбура. Экстракт инулина рекомендован в качестве пищевой добавки в связи с полезными свойствами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инулина:Выводит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из организма радионуклиды и тяжелые металлы. Стимулирует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росткостной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ткани. Укрепляет иммунную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систему.Благотворно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влияет на регенерацию печени (усиливает эффект при лечении гепатитов В и С).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383326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предприятии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переработке овощной продукции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и внедрение новых технологий позволит  получить отечественный продукт функционального назначения по значительно низкой цене в сравнении с аналогами.</a:t>
            </a:r>
          </a:p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Рентабельность производства: 18-20%.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5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05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05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15471" y="2725082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2609671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863124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9" y="140846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инулинсодержащего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экстракта из клубней топинамбура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4" name="Picture 9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531" y="817355"/>
            <a:ext cx="3844149" cy="1692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Группа 32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91516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1895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062742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4756" y="3384209"/>
            <a:ext cx="4432053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Нами предлагаются технологии колбасных изделий и мясных консервов обогащенных растительными биодобавками. Применение новых видов биодобавок, разработанных учеными института, для отечественной мясной отрасли даст возможность производить полифункциональные многокомпонентные мясные продукты с длительным сроком хранения.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325992"/>
            <a:ext cx="68935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п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редприятиях малого и среднего бизнеса в области переработки мяса, производства  колбасных изделий и полуфабрикатов.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182563"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Являются натуральным продуктом. Обеспечивают сохранность продукции при длительном хранении. Улучшают консистенцию 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влагоудерживающую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способностью.</a:t>
            </a:r>
          </a:p>
          <a:p>
            <a:pPr indent="182563"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Увеличивают выход готовой продукции.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2278" y="2931354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595910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818042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0" y="153501"/>
            <a:ext cx="11067058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колбасных изделий и мясных консервов функционального назначения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Picture 2" descr="F:\КазНИИ ППП\Рабочая\ФОТО\2019\163A2773.JP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r="-2" b="136"/>
          <a:stretch>
            <a:fillRect/>
          </a:stretch>
        </p:blipFill>
        <p:spPr bwMode="auto">
          <a:xfrm>
            <a:off x="232277" y="796419"/>
            <a:ext cx="3943937" cy="190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6279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1268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092066"/>
            <a:ext cx="691959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71530" y="3109863"/>
            <a:ext cx="4432053" cy="2400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Нами предлагается технология производства нового продукта из субпродуктов с длительным сроком хранения с высокими качественными показателями и функциональными свойствами за счет добавления растительной биодобавки. Конкурентным преимуществом предлагаемого нами продукта является комплексная и глубокая переработка вторичного сырья, разработанная технология позволяет хранить продукт до 3 месяцев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270987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предприятии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</a:t>
            </a:r>
            <a:r>
              <a:rPr lang="ru-RU" sz="1600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мясопереработке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Являются натуральным продуктом. 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Обеспечивают сохранность продукции при длительном хранении.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Улучшают консистенцию 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влагоудерживающую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способностью.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Увеличивают выход готовой продукции.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2699200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610021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798886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257271" y="19834"/>
            <a:ext cx="984773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мучного изделия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Бауырдақ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с мясной начинкой и длительным сроком хранения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4" name="Picture 3"/>
          <p:cNvPicPr>
            <a:picLocks noChangeArrowheads="1"/>
          </p:cNvPicPr>
          <p:nvPr/>
        </p:nvPicPr>
        <p:blipFill>
          <a:blip r:embed="rId10" cstate="print"/>
          <a:srcRect r="-8" b="-93"/>
          <a:stretch>
            <a:fillRect/>
          </a:stretch>
        </p:blipFill>
        <p:spPr bwMode="auto">
          <a:xfrm>
            <a:off x="317305" y="764573"/>
            <a:ext cx="3950640" cy="1699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Группа 32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7054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1514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3902" y="3324624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8377" y="2864814"/>
            <a:ext cx="4529925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Нами предлагается технология производства мясных продуктов на основе  разработанных 4 новых рецептур продуктов с промежуточной влажностью и длительным сроком хранения: на основе печени, сердца, почек, мозга, где изменялся компонентный состав субпродуктов и овощных компонентов. Срок годности мясорастительных продуктов при температуре 2-6°С и при условии сохранения всех норм и требований предложенных приведенным стандартом не более 90 суток.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22346" y="4513416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мясоперерабатывающих предприятиях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Низкая себестоимость. Обогащены  витаминами, микроэлементами и пищевыми волокнами за счет использование растительных добавок. Хранятся в вакуумной упаковке без низких температур, что экономически выгодно для транспортировки в отдаленные районы РК, а также ближнее и дальнее зарубежье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6532" y="2478576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8013" y="281567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8013" y="405834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126195" y="8508"/>
            <a:ext cx="793961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новых мясных продуктов лечебно-профилактического назначения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/>
          <a:srcRect b="71"/>
          <a:stretch>
            <a:fillRect/>
          </a:stretch>
        </p:blipFill>
        <p:spPr bwMode="auto">
          <a:xfrm>
            <a:off x="386705" y="784598"/>
            <a:ext cx="3823462" cy="158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4" name="Прямая соединительная линия 4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92338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0263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650884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4647" y="3274998"/>
            <a:ext cx="4432053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Разработанная линия переработки КРС содержит: бокс для оглушения, лебедку перевески туш, площадку для перевески туш, площадку для туалета туш, площадки на участке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забеловки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туш и на участке распиловки (подъемно-опускная площадка), подвесные пути для обескровливания и разделки туш,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тельферный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путь с тельфером с посадочным устройством, стол для приемки внутренностей.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889276"/>
            <a:ext cx="68935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предприятий мясной промышленности малой и средней мощности, а также убойных цехов , фермерских и крестьянских хозяйств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182563"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Обеспечивает убой животных личных подворных хозяйств, что позволяет сократить подворный убой скота, улучшить эпизоотическую обстановку. Себестоимость готовой продукции снижается за счет уменьшения потребления оборудованием электроэнергии,  уменьшения расходов на производственную площадь и снижением стоимости оборудования.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2842431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314193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438460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26719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Оборудования для убоя и первичной переработки скота мощностью до 2 тонн мяса в смену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Picture 2" descr="Похожее изображени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53" y="881342"/>
            <a:ext cx="3822664" cy="1777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11346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1"/>
            <a:ext cx="12192000" cy="71775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39013" y="3214163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0127" y="3174756"/>
            <a:ext cx="4766668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Суть технологии заключается в переработке кобыльего, верблюжьего козьего и овечьего молока и производства молочных продуктов с сохранением функциональных и натуральных свойств применяемого сырья. Ассортимент: более 10 наименований йогуртов с различными натуральными вкусовыми добавками; более 5 наименований сыров и сывороточных напитков с различными вкусовыми и растительными добавками.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51105" y="4441850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на 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фермерских хозяйствах, и предприятия по переработке молока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данной технологии позволит получить новый продукт для молочной промышленности по значительно-низкой цене в сравнении с аналогами.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Рентабельность производства: 35-37%.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6532" y="272301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053124" y="2705213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51105" y="3958666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578241" y="4661"/>
            <a:ext cx="902069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комбинированных молочных продуктов на основе кобыльего, верблюжьего, овечьего и козьего молока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4" name="Picture 3" descr="F:\КазНИИ ППП\Рабочая\ФОТО\2019\DSC_0136.JP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r="30" b="103"/>
          <a:stretch>
            <a:fillRect/>
          </a:stretch>
        </p:blipFill>
        <p:spPr bwMode="auto">
          <a:xfrm>
            <a:off x="381677" y="780574"/>
            <a:ext cx="3726265" cy="1767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Группа 32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4406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1655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21790" y="3009653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7704" y="2835083"/>
            <a:ext cx="4786640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Нами предлагается сублимационная сушильная установка,  которая обеспечивает высокое качество конечного продукта со сроком хранения не менее 1 года, что соответствует всем международным стандартам качества, а также предлагается технология которая позволяет обеспечить сохранность питательных веществ в сухом порошке до 98% по сравнению с исходным сырьем – кобыльим молоком Сухое кобылье молоко применимо для производства детского питания, продуктов косметологии и функционального питания.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21790" y="4289782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на 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фермерских хозяйствах, предприятия по переработке молока.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92115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Производительность до 300 литров в сутки; Сохранность питательных веществ до 98%;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Цена – 150 тыс. евро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56072" y="2440586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051105" y="2514198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51105" y="3793853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1076557" y="33652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48730" y="128477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сухого порошка из кобыльего молока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Picture 5" descr="ÐÐ°ÑÑÐ¸Ð½ÐºÐ¸ Ð¿Ð¾ Ð·Ð°Ð¿ÑÐ¾ÑÑ ÑÑÑÐ¾Ð¹ Ð¿Ð¾ÑÐ¾ÑÐ¾Ðº ÐºÐ¾Ð±ÑÐ»ÑÐµÐ³Ð¾ Ð¼Ð¾Ð»Ð¾ÐºÐ°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532" y="808080"/>
            <a:ext cx="3881898" cy="1528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11076557" y="34751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1289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-54577"/>
            <a:ext cx="12217152" cy="77766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21790" y="2724620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7660" y="3233077"/>
            <a:ext cx="4458246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позволит  решить  вопросы в производстве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безлактозных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кисломолочных продуктов высокого качества, что позволит улучшить здоровье населения РК. На сегодняшний день в Казахстане направление по производству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безлактозных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кисломолочных продуктов не налажено, Рыночная цена единицы продукции разных производителей варьирует от 1200-1800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за упаковку 3-4 гр.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21790" y="4083242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на 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пищевой промышленности и практическая медицина.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92115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182563"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Снижение уровня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импортозависимости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путем замены импортной продукции на отечественное продукции.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96302" y="2788907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051105" y="221479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51105" y="3524786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28268" y="87144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безлактозных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кисломолочных продуктов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4" name="Picture 2" descr="Картинки по запросу безлактозные молочные продукты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532" y="817702"/>
            <a:ext cx="4043348" cy="1851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Группа 32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0765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1775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51105" y="3105117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6072" y="3129133"/>
            <a:ext cx="4464054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Предлагаемая технология использования заквасочных культур прямого внесения позволят производить, продукт с улучшенными технологическими характеристиками, на основе пахты. Технология адаптирована для любых предприятий молочной промышленности и не требует специального оборудования. Данная продукция будет полезной для диетического питания в качестве легкоусвояемого продукта.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51105" y="4285976"/>
            <a:ext cx="689353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на 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молокоперерабатывающих предприятиях, предприятия малого и среднего бизнеса в области переработки молока и выпуска молочной продукции.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Обладает радиопрожекторными свойствами. Тонизирует сердечную мышцу.  Улучшает кровообращение. Защищает организм от токсинов. 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Способствует устранению нарушений обмена веществ. Позволяет исключить сахар. Имеет низкую себестоимость.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56072" y="2704037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080420" y="2609662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80420" y="3827940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32627" y="155373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кисломолочного 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фитонапитка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из пахты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Picture 2" descr="Картинки по запросу пахта"/>
          <p:cNvPicPr>
            <a:picLocks noChangeAspect="1" noChangeArrowheads="1"/>
          </p:cNvPicPr>
          <p:nvPr/>
        </p:nvPicPr>
        <p:blipFill>
          <a:blip r:embed="rId10" cstate="print"/>
          <a:srcRect r="-54"/>
          <a:stretch>
            <a:fillRect/>
          </a:stretch>
        </p:blipFill>
        <p:spPr bwMode="auto">
          <a:xfrm>
            <a:off x="202773" y="808647"/>
            <a:ext cx="4077107" cy="1799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163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7769" y="0"/>
            <a:ext cx="12199769" cy="70163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2598107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38247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среднеспелый. вегетационный период -80 - 85 дней. Сорт стабилен по качеству, включен в список сортов сильной пшеницы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3797747"/>
            <a:ext cx="692115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пшеницы яровая мягкая Фантазия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Костанайской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Северо-Казахстанской  областях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 достигает 35-37 ц/га. масса 1000 зерен 36,1 г. содержание сырой клейковины 30-32%, белка 14,4%.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«Карабалыкская СХОС»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129885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8" y="3351488"/>
            <a:ext cx="4174659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9" y="141422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пшеницы яровая мягкая «Фантазия»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94A67BB-407C-4B2B-BEED-2C733298C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9" y="815460"/>
            <a:ext cx="4158000" cy="25107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66996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1775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51105" y="3376255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86775" y="2993699"/>
            <a:ext cx="4173565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предусматривает производство пастообразного мягкого сыра, выработанного на основе  обезжиренного молока, сквашенного сычужным ферментом и сырной закваской. В качестве растительной добавки используется энергетическая композиция. Данная продукция будет полезной для диетического питания в качестве легкоусвояемого продукта.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49549" y="4529795"/>
            <a:ext cx="689353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на 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молокоперерабатывающих предприятиях, предприятия малого и среднего бизнеса в области переработки молока и выпуска молочной продукции. 	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92115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182563"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Обогащает организм легкоусвояемым белком. Восполняет запас энергии. Обеспечивает нормальное функционирование органов нервной 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сердечнососудистой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системы. Является профилактикой атеросклероза. Способствует снижению концентрации плохого холестерина.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6532" y="2537093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051105" y="2889863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51105" y="407181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6684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пастообразного мягкого сыра из обезжиренного молока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4" name="Рисунок 11" descr="Паста сырная"/>
          <p:cNvPicPr>
            <a:picLocks noChangeArrowheads="1"/>
          </p:cNvPicPr>
          <p:nvPr/>
        </p:nvPicPr>
        <p:blipFill>
          <a:blip r:embed="rId10" cstate="print"/>
          <a:srcRect b="65"/>
          <a:stretch>
            <a:fillRect/>
          </a:stretch>
        </p:blipFill>
        <p:spPr bwMode="auto">
          <a:xfrm>
            <a:off x="236532" y="818261"/>
            <a:ext cx="3857796" cy="1628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Группа 32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44166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39495"/>
            <a:ext cx="12177183" cy="6166614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-1" y="-9179"/>
            <a:ext cx="12177183" cy="71981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"/>
            <a:ext cx="12192000" cy="39553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866" y="3032512"/>
            <a:ext cx="689197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Научное сопровождение, консультационные услуги, внедренческие работы в мараловодческих хозяйствах Казахстана, проведение работ по селекционно-племенной работе.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38247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 технология позволит при относительно низких трудозатратах создать новые маральники в других регионах Казахстана и получить высокую пантовую продуктивность, исключит яловость маточного поголовья, что увеличит общее поголовье животных.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481627"/>
            <a:ext cx="686640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животноводства, пантовое оленеводство.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Планомерное ведение селекционно-племенной работы; эффективное использование природных ресурсов; обеспечение растущих потребностей населения Казахстана в оздоровительных продуктах природного происхождения для укрепления  здоровья.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«Восточно-Казахстанская СХОС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570498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985698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4219" y="155693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полустойлового содержания маралов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A4BA956-C907-40F6-9834-3B1AC711EFA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5" y="832823"/>
            <a:ext cx="4239196" cy="2454941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10945932" y="60258"/>
            <a:ext cx="736270" cy="524406"/>
            <a:chOff x="10945932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pic>
        <p:nvPicPr>
          <p:cNvPr id="38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41" name="Прямая соединительная линия 40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70391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-16329" y="-8049"/>
            <a:ext cx="12208329" cy="72700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329" y="1"/>
            <a:ext cx="12175671" cy="55743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48264" y="2866348"/>
            <a:ext cx="689197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Научное сопровождение, консультационные услуги специалистами, внедренческие работы в мараловодческих хозяйствах Казахстана, проведение искусственного осеменения маралов в хозяйствах.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4563" y="3813645"/>
            <a:ext cx="438247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Искусственное осеменение позволяет осеменить спермой одного самца в десятки и сотни раз больше самок, чем при естественном осеменении, в короткие сроки улучшить породные и продуктивные качества животных, предупредить распространение заразных болезней.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334994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животноводства, пантовое оленеводство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выхода приплода на 55-60 % в сравнении с традиционным методом; повышение на 25-30% уровня  производимой органической пантовой продукции.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«Восточно-Казахстанская СХОС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2" y="3322930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7" y="2364917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7" y="3872022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41902" y="156421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искусственного осеменения маралов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98F382B-6354-4249-ACAA-F12DBFB8413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6072" y="852570"/>
            <a:ext cx="4269413" cy="233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Группа 30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4" name="Овал 33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pic>
        <p:nvPicPr>
          <p:cNvPr id="40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41" name="Прямая соединительная линия 40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17773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3476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45567" y="3382143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1343" y="3107681"/>
            <a:ext cx="4521367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повышения пантовой продуктивности, улучшения экстерьерных и конституционных показателей маралов, необходим переход на инновационные технологии. Технология круглогодичного содержания маралов – один из важных факторов развития интенсивного мараловодства. Исследование и разработка технологии круглогодичного содержания маралов в разных условиях позволит увеличить рентабельность отрасли на 25-30%.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45567" y="4590298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животноводства, оленеводство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92115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Экономический эффект для хозяйств от внедрения технологии - экономия средств на строительство изгороди парков.  В процессе содержания маралов по новой технологии увеличиваются объемы производства продукции на 30-35% и снижаются трудозатраты рабочего персонала.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«Восточно-Казахстанская с-х опытная станция»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89539" y="2661133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074882" y="2886688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74882" y="4132262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9" y="141454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полустойлового  круглогодичного содержания маралов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grpSp>
        <p:nvGrpSpPr>
          <p:cNvPr id="34" name="Группа 33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2" r="43750"/>
          <a:stretch/>
        </p:blipFill>
        <p:spPr bwMode="auto">
          <a:xfrm>
            <a:off x="189539" y="859823"/>
            <a:ext cx="4123808" cy="166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42491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3330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309928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40510" y="3139166"/>
            <a:ext cx="4432053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позволяет производить кормовые добавки из отходов и побочных продуктов перерабатывающих производств с вводом препаратов про биотического действия для использования их в составе комбикормов, что позволит сбалансировать корма для с/х животных по питательности.</a:t>
            </a:r>
          </a:p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в животноводство предлагаемых рецептов и технологии позволит повысить полноценность рационов животных на 20-25%, снизить потери кормов в 1,5-1,7 раза.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551101"/>
            <a:ext cx="68935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Комбикормовой промышленности, животноводческой и смежные отраслях, поставляющих сырье для производства комбикормов.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180000"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и внедрение новых технологий позволит снизить себестоимость продукта из вторичного сырья, безотходное производство, создать дополнительное количество рабочих мест, увеличить рост объемов производства, налогооблагаемую базу и доходы в бюджет. Рентабельность: 7-9%.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5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Алимкулов</a:t>
            </a:r>
            <a:r>
              <a:rPr lang="ru-RU" sz="105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Ж.С.,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23355" y="2710796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2855335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6" y="404538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28268" y="87144"/>
            <a:ext cx="104482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высокопитательных кормовых добавок и комбикормов для с/х животных (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крс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овец, лошадей)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36531" y="788634"/>
            <a:ext cx="4110631" cy="1764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30701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0488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05750" y="2977191"/>
            <a:ext cx="692115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4756" y="3146863"/>
            <a:ext cx="4561623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позволяет производить кормовые добавки из отходов и побочных продуктов перерабатывающих производств с вводом препаратов про биотического действия для использования их в составе комбикормов, что позволит сбалансировать корма для с/х животных по питательности. Внедрение в животноводство предлагаемых рецептов и технологии позволит повысить полноценность рационов животных на 20-25%, снизить потери кормов в 1,5-1,7 раза.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905750" y="4211971"/>
            <a:ext cx="692115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Комбикормовой промышленности и рыбных хозяйствах.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905751" y="1461392"/>
            <a:ext cx="692115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182563"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Рентабельность в среднем с 1 тонны, выработанных кормов для ценных видов рыб по сравнению с импортными составит – 140 000 тенге.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5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Алимкулов</a:t>
            </a:r>
            <a:r>
              <a:rPr lang="ru-RU" sz="105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Ж.С.,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2278" y="2753581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921418" y="2481736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921418" y="3709782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905751" y="987965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28268" y="87144"/>
            <a:ext cx="104482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 высокопитательных кормовых добавок и комбикормов для с/х животных (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крс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овец, лошадей)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4" name="Picture 4"/>
          <p:cNvPicPr>
            <a:picLocks noChangeArrowheads="1"/>
          </p:cNvPicPr>
          <p:nvPr/>
        </p:nvPicPr>
        <p:blipFill>
          <a:blip r:embed="rId10" cstate="print"/>
          <a:srcRect r="-30" b="4"/>
          <a:stretch>
            <a:fillRect/>
          </a:stretch>
        </p:blipFill>
        <p:spPr bwMode="auto">
          <a:xfrm>
            <a:off x="232278" y="793059"/>
            <a:ext cx="4123808" cy="187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Группа 32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57337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8662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0" y="723292"/>
            <a:ext cx="12160854" cy="6134025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251525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«Юго-Западный НИИ  животноводства и растениеводства»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готов к взаимовыгодному сотрудничеству и заключению договоров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48608" y="3380677"/>
            <a:ext cx="4123807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Ордабасинская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порода овец мясо-сальной продуктивности обладает ценными продуктивными и биологическими особенностями: скороспелость и большая живая масса, крепкая конституция, грубая шерсть, подтянутый курдюк, приспособленность и адаптационная способность к пустынным, полупустынным и предгорным зонам разведения.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58333" y="4562685"/>
            <a:ext cx="688191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животноводства и производство  ягнятины и баранины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58333" y="1409930"/>
            <a:ext cx="688191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порода превосходит стандарт казахской курдючной грубошерстной породы овец на 10-12%. Отличительная особенность этой породы – высокая живая масса, выход мяса и низкий настриг шерсти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17492" y="6023669"/>
            <a:ext cx="24621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«Юго-западный НИИ животноводства и кормопроизводства»</a:t>
            </a:r>
          </a:p>
          <a:p>
            <a:pPr lvl="0">
              <a:defRPr/>
            </a:pP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Параллелограмм 51"/>
          <p:cNvSpPr/>
          <p:nvPr/>
        </p:nvSpPr>
        <p:spPr>
          <a:xfrm>
            <a:off x="280099" y="2955193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271646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58333" y="4052150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5632"/>
            <a:ext cx="10448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племенных и продуктивных качеств мясосальных овец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 descr="Баран-производитель ордабасинской породы">
            <a:hlinkClick r:id="rId9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7" y="899909"/>
            <a:ext cx="4025052" cy="19366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Группа 33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pic>
        <p:nvPicPr>
          <p:cNvPr id="40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2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41" name="Прямая соединительная линия 40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21385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" y="692537"/>
            <a:ext cx="12192000" cy="601263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0401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2613638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«Юго-Западный НИИ  животноводства и растениеводства»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готов к взаимовыгодному сотрудничеству и заключению договоров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827758"/>
            <a:ext cx="4123807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Переработка верблюжьего молока в пастеризованном и стерилизованном виде на базе модернизации технологических процессов в мини-цехе ТОО «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Отырар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сут-ет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34756" y="3880766"/>
            <a:ext cx="68935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животноводства верблюдов породы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арвана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производства верблюжьего молока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Показатель продуктивности по сравнению с местной популяцией верблюдов составляет 18-20%.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17492" y="6023669"/>
            <a:ext cx="24621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«Юго-западный НИИ животноводства и кормопроизводства»</a:t>
            </a:r>
          </a:p>
          <a:p>
            <a:pPr lvl="0">
              <a:defRPr/>
            </a:pP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332252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2118333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7" y="341443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pic>
        <p:nvPicPr>
          <p:cNvPr id="57" name="Рисунок 56" descr="C:\Users\Лаура\Desktop\Новая папка\IMG_0497-11-10-18-06-15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6" y="899908"/>
            <a:ext cx="4025053" cy="2247900"/>
          </a:xfrm>
          <a:prstGeom prst="rect">
            <a:avLst/>
          </a:prstGeom>
          <a:noFill/>
          <a:ln>
            <a:noFill/>
          </a:ln>
          <a:effectLst>
            <a:outerShdw blurRad="177800" dir="5400000" sx="82000" sy="82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28268" y="46200"/>
            <a:ext cx="104482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Расширение ассортимента продукции верблюжьего молока на базе модернизации технологических процессов в мини-цехе ТОО «</a:t>
            </a:r>
            <a:r>
              <a:rPr lang="ru-RU" sz="1600" b="1" i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Отырар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i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сут-ет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 descr="C:\Documents and Settings\Комп-1\Рабочий стол\Новая папка\20140610_11443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9476" y="899908"/>
            <a:ext cx="4025053" cy="223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Баран-производитель ордабасинской породы">
            <a:hlinkClick r:id="rId12"/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7" y="899909"/>
            <a:ext cx="4025052" cy="223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2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3" t="19504" r="15567" b="11812"/>
          <a:stretch>
            <a:fillRect/>
          </a:stretch>
        </p:blipFill>
        <p:spPr bwMode="auto">
          <a:xfrm>
            <a:off x="329477" y="899909"/>
            <a:ext cx="4025052" cy="224789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grpSp>
        <p:nvGrpSpPr>
          <p:cNvPr id="35" name="Группа 34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9" name="Овал 38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pic>
        <p:nvPicPr>
          <p:cNvPr id="4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6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73166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4817" y="614535"/>
            <a:ext cx="12177183" cy="594073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1421"/>
            <a:ext cx="12192000" cy="69164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81813" y="2614931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«Юго-Западный НИИ  животноводства и растениеводства»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готов к взаимовыгодному сотрудничеству и заключению договоров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07515" y="3567877"/>
            <a:ext cx="397021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Средство для профилактики  лечения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варроатоза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пчел, включающее эфирные масла эвкалипта, щавелевую кислоту и спирт этиловый,  эфирное масло пихты. Обладает ярко выраженным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акарицидным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контактным действием против взрослых форм клещей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Varroa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jacobsoni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Varroa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destructor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80257" y="3992228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пчеловодство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Является высокоэффективным средством комплексного действия при лечении и профилактике болезни медоносных пчел –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варроатоза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17492" y="6023669"/>
            <a:ext cx="24621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«Юго-западный НИИ животноводства и кормопроизводства»</a:t>
            </a:r>
          </a:p>
          <a:p>
            <a:pPr lvl="0">
              <a:defRPr/>
            </a:pP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0" y="3143824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795924" y="2119626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795925" y="3415730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49620" y="127036"/>
            <a:ext cx="10448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Профилактики и лечение </a:t>
            </a:r>
            <a:r>
              <a:rPr lang="ru-RU" sz="1600" b="1" i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варроатоза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пчел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1026" name="Picture 2" descr="C:\Users\Baur\Desktop\пчела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2" y="802078"/>
            <a:ext cx="3989857" cy="223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9" name="Овал 38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pic>
        <p:nvPicPr>
          <p:cNvPr id="4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27282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2248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555355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71530" y="2836903"/>
            <a:ext cx="4432053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получения белкового концентрата позволяет дополнительно извлечь из малоценного сырья до 10% пищевого белка и вырабатывать белковые концентраты с различными заданными свойствами. Ценные компоненты из вторичных мясных отходов выделяют на основе ферментативного гидролиза с использованием ферментов. Основными этапами технологического процесса является предварительная щелочная обработка и ферментативный гидролиз.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820060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комбикормовой промышленности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Утилизацию малоценного животного сырья с помощью ферментных технологий для получения продукции с высоким содержанием белка;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Получение кормового продукта, сбалансированного по микроэлементам и витаминам способного на максимальную конверсию белка;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Снижение затрат на переработку, снижение потерь.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Сыдыкова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Г.Е., к.б.н.,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Жумажанова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А.М.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2426240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3046405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7" y="4383453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3259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Метионинсодержащего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концентрата – протеина для с/х животных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0" cstate="print">
            <a:lum contrast="30000"/>
          </a:blip>
          <a:srcRect r="-73"/>
          <a:stretch>
            <a:fillRect/>
          </a:stretch>
        </p:blipFill>
        <p:spPr bwMode="auto">
          <a:xfrm>
            <a:off x="2292625" y="873767"/>
            <a:ext cx="1831068" cy="1397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2" descr="Картинки по запросу кормовые добавки для сельскохозяйственных животных"/>
          <p:cNvPicPr>
            <a:picLocks noChangeAspect="1" noChangeArrowheads="1"/>
          </p:cNvPicPr>
          <p:nvPr/>
        </p:nvPicPr>
        <p:blipFill>
          <a:blip r:embed="rId11" cstate="print">
            <a:lum contrast="30000"/>
          </a:blip>
          <a:srcRect r="144" b="-1"/>
          <a:stretch>
            <a:fillRect/>
          </a:stretch>
        </p:blipFill>
        <p:spPr bwMode="auto">
          <a:xfrm>
            <a:off x="440833" y="868003"/>
            <a:ext cx="1783752" cy="1403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Группа 32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4" name="Овал 33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cxnSp>
        <p:nvCxnSpPr>
          <p:cNvPr id="41" name="Прямая соединительная линия 40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168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83212"/>
            <a:ext cx="12177183" cy="5813149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67917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90223" y="3121779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764442"/>
            <a:ext cx="4123808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Имеет повышенное содержание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каротиноидных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пигментов в эндосперме, что в сочетании с отличными реологическими свойствами теста делает зерно пригодным для использования в макаронной промышленности. Вегетационный период 70-80 дня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88667" y="4418507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пшеницы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Красноуральская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засушливого климата Западно-Казахстанской области.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Натура - 839 г/л; стекловидность – 97%; содержание белка - 14,9%; содержание сырой клейковины – 38,4%; сила муки - 367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е.а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.; разжижение теста - 110е.ф.;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валлориметрическая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оценка - 69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е.в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.; общая хлебопекарная оценка - 4,6 балла.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«Уральская СХОС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325253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04334" y="262647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04335" y="3922578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9782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пшеницы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Красноуральская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(альбидум 3223)»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4" name="Рисунок 33" descr="DSC09892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6"/>
          <a:stretch/>
        </p:blipFill>
        <p:spPr bwMode="auto">
          <a:xfrm>
            <a:off x="220535" y="765653"/>
            <a:ext cx="4161613" cy="2353945"/>
          </a:xfrm>
          <a:prstGeom prst="rect">
            <a:avLst/>
          </a:prstGeom>
          <a:noFill/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48604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1775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21790" y="2983799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71580" y="3030932"/>
            <a:ext cx="4521367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позволяет производить кормовую смесь на основе сыворотки с высокой питательностью для молодняка сельскохозяйственных животных. Применение сыворотки снижает стоимость, улучшает процесс усвоения питательных веществ, т. е. способ позволяет повысить биологическую ценность продукта, а также использование получаемой кормовой смеси позволяет экономить расход цельного молока на нужды животноводства.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21790" y="4191954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комбикормовой промышленности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92115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все необходимые витамины и микроэлементы. 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Гарантирует хороший аппетит и усвояемость кормов.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Повышает устойчивость организма теленка к инфекциям.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Смагулова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З.Т.,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Искакова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Б.Б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6532" y="2577418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051105" y="248834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51105" y="3733918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9" y="141454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Высокобелковой смеси для кормления молодняка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Picture 2" descr="Картинки по запросу молодняк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6400" y="756622"/>
            <a:ext cx="4043940" cy="171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9327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1775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45567" y="2658805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65041" y="3314678"/>
            <a:ext cx="452136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Линия создан  путем консолидации и размножения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кушумских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лошадей массивного типа генеалогических комплексов заводских линий жеребцов: Крепыша и Грома при чистопородном разведении с высокой мясо-молочной продуктивностью, плодовитостью, приспособленностью к круглогодовому пастбищно-тебеневочному содержанию.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45567" y="3866960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</a:t>
            </a:r>
            <a:r>
              <a:rPr lang="ru-RU" alt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коневодства.</a:t>
            </a:r>
            <a:r>
              <a:rPr lang="ru-RU" alt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600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92115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Предполагаемый экономический эффект при использовании жеребцов линии Самоцвета – 245-280 тыс. тенге/гол. 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«Актюбинская с.-х. опытная станция»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350230" y="2878566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074882" y="2163350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74882" y="3408924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9" y="141454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Актюбинский заводской тип лошадей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кушумской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породы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grpSp>
        <p:nvGrpSpPr>
          <p:cNvPr id="34" name="Группа 33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pic>
        <p:nvPicPr>
          <p:cNvPr id="40" name="Рисунок 1" descr="HPIM175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41" y="799451"/>
            <a:ext cx="4308997" cy="188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Прямая соединительная линия 40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85537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1775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45567" y="2658805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1450" y="3325686"/>
            <a:ext cx="4521367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Взрослые жеребцы-производители актюбинского заводского типа характеризуются хорошими показателями промеров и живой массы и превышают стандарт породы по живой массе на 109,4 кг (21,8%), а кобылы соответственно: на 64,1 кг (13,9%).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45567" y="3866960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</a:t>
            </a:r>
            <a:r>
              <a:rPr lang="ru-RU" alt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коневодства.</a:t>
            </a:r>
            <a:endParaRPr lang="ru-RU" sz="1600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92115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Убойный выход 56-57%. Суточная молочная продуктивность 15 -16 л при пастбищном содержании. Выход жеребят на 100 кобыл - 85-90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«Актюбинская с.-х. опытная станция»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350230" y="2878566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074882" y="2163350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74882" y="3408924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9" y="141454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Актюбинский заводской тип лошадей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кушумской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породы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grpSp>
        <p:nvGrpSpPr>
          <p:cNvPr id="34" name="Группа 33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pic>
        <p:nvPicPr>
          <p:cNvPr id="41" name="Рисунок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54" y="805246"/>
            <a:ext cx="4049718" cy="194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78905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0263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18751" y="3120719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44191" y="3052729"/>
            <a:ext cx="4677703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Заводская линия Сары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айгыра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11-90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кожамбердинского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внутрипородного типа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мугалжарской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породы лошадей создана в конном заводе «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Шолак-Еспе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Шетского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района Карагандинской области. Родоначальник линии рыжий жеребец Сары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айгыра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11-90, 1990 г.р., широко использовался в конном заводе «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Шолак-Естпе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 Происходит этот жеребец из выдающейся линии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Маупаса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9-55. Жеребец Сары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айгыр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11-90 унаследовал от своих предков по линии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Маупаса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18751" y="4328874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</a:t>
            </a:r>
            <a:r>
              <a:rPr lang="ru-RU" alt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коневодства.</a:t>
            </a:r>
            <a:endParaRPr lang="ru-RU" sz="1600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92115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предполагаемый экономический эффект при реализации жеребчиков составит 250 тыс. тенге на 1 голову, что на 100 тыс. тенге выше, чем при разведении нелинейных лошадей.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КНИИЖиК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13804" y="2640407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048066" y="262526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48066" y="3870838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468101" y="53961"/>
            <a:ext cx="104482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Заводская линия 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сары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айгыра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11-90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кожамбердинского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внутрипородного типа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мугалжарской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породы лошадей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grpSp>
        <p:nvGrpSpPr>
          <p:cNvPr id="34" name="Группа 33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pic>
        <p:nvPicPr>
          <p:cNvPr id="40" name="Рисунок 39" descr="C:\Users\Ержан\Desktop\Папка сотрудников\Габиден\Суреттер\IMG_1920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1256" y="805621"/>
            <a:ext cx="4096356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90378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3406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51105" y="2914032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6072" y="3274998"/>
            <a:ext cx="4521367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Изобретение относится к кормопроизводству, а именно к технологии производства продукционного комбикорма для осетровых рыб. Основной задачей данного комбикорма является повышение качества искусственных комбикормов для осетровых рыб при индустриальном выращивании за счет введения нового кормового компонента – экстракта солодки голой (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Glycyrrhizaglabra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51105" y="4122187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комбикормовой промышленности </a:t>
            </a:r>
            <a:r>
              <a:rPr lang="ru-RU" alt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Акваультуры</a:t>
            </a:r>
            <a:r>
              <a:rPr lang="ru-RU" alt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рыбоводство</a:t>
            </a:r>
            <a:endParaRPr lang="ru-RU" sz="1600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92115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Применение данного рецепта позволяет использовать для производства комбикормов сырье местного производства, что в свою очередь снижает затраты на производство до 20-30%.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ЗКАТУ 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Жангир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хана»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13035" y="2811904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080420" y="2418577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80420" y="3664151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9" y="141454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Продукционный корм для осетровых рыб стс-1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grpSp>
        <p:nvGrpSpPr>
          <p:cNvPr id="34" name="Группа 33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pic>
        <p:nvPicPr>
          <p:cNvPr id="41" name="Рисунок 40" descr="IMG_1216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0028" y="807263"/>
            <a:ext cx="4076815" cy="185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43205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0331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51105" y="2999760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6072" y="2991186"/>
            <a:ext cx="4677703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Установка содержит блок механической фильтрации, выполненный в виде двух напорных фильтров, оснащенных шестипозиционными переключателями режимов, отстойник, биологический фильтр, расположенный выше рыбоводного бассейна, резервный насос, подключенный к аварийному источнику питания. Рыбоводный бассейн замкнутого типа выполнен из стеклопластика, напорные фильтры загружены кварцевым песком, трубопроводы выполнены из полипропилена, отстойник имеет поперечные перегородки.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51105" y="4207915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ru-RU" alt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кваультура</a:t>
            </a:r>
            <a:r>
              <a:rPr lang="ru-RU" alt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рыбоводство.</a:t>
            </a:r>
            <a:endParaRPr lang="ru-RU" sz="1600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921154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простота конструкции и удобство эксплуатации;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экономия электроэнергии за счет использования одного насоса;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надежности работы.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ЗКАТУ 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Жангир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хана»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56072" y="2595970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080420" y="2504305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80420" y="374987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9" y="141454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Установка для выращивания ценных видов рыб и формирования маточного стада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grpSp>
        <p:nvGrpSpPr>
          <p:cNvPr id="34" name="Группа 33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pic>
        <p:nvPicPr>
          <p:cNvPr id="40" name="Рисунок 39" descr="D:\Рабочии стол 26.10.2016\Фото для Акылбек Узакбаевича\IMG_1274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25799" y="821950"/>
            <a:ext cx="2219325" cy="168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D:\Рабочии стол 26.10.2016\Фото для Акылбек Узакбаевича\37 ф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6474" y="809893"/>
            <a:ext cx="2219325" cy="170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Прямая соединительная линия 42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1014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0002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76617" y="2484380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9303" y="3099440"/>
            <a:ext cx="4677703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ЗКАТУ с 2012 года создал единственный питомник по содержанию сайгаков. За периоды функционирования разработаны технологии адаптации животных к условиям неволи, впервые получено потомство и достигнуто регулярное размножение  сайгаков, разработаны рационы кормления сайгаков, изучены механизмы адаптации сайгаков к условиям неволи, изучены заболевания сайгаков, отработана технология пополнения природных популяции сайгаков за счет выращенных в неволе. В Центре содержатся 28 особей сайгаков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76617" y="3692535"/>
            <a:ext cx="68935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Опыт и условия, позволяет решить  проблемы в экстремальных ситуациях, связанный с угрозой критического сокращения  популяции сайгаков.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92115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сохранить и увеличить популяцию сайгаков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ЗКАТУ 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Жангир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хана»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56072" y="2714407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105932" y="1988925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105932" y="323449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9" y="141454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полувольного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содержания сайгаков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grpSp>
        <p:nvGrpSpPr>
          <p:cNvPr id="34" name="Группа 33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pic>
        <p:nvPicPr>
          <p:cNvPr id="41" name="Рисунок 40" descr="C:\Users\User07\Desktop\diki_nii-2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532" y="763135"/>
            <a:ext cx="2189267" cy="186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Users\User07\Desktop\24_600x400.JPG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25799" y="762500"/>
            <a:ext cx="2279997" cy="186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37948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1464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18751" y="2906404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6428" y="3549263"/>
            <a:ext cx="4677703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настоящие время в бизнес среде требуется отработанные эффективные схемы кормления новорожденных телят до 6 месячного возраста, от чего зависит интенсивность их роста,  развития и достижения случного возраста в раннем возрасте - 16-17 месяцев живой массой 380-390 кг.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18751" y="4114559"/>
            <a:ext cx="689353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Молочное скотоводство для выращивания новорожденных телят обеспечивая интенсивности их роста и развития. Могут быть использованы товаропроизводителями, фермерами, предпринимателями в аграрном секторе занимающихся производством продукции молочного скота.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92115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предлагаемой схемы кормления позволит повысить интенсивность роста телят за период выращивания до 6 мес. возраста на 10-20%.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КНИИЖиК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43197" y="3164230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048066" y="2410949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48066" y="3656523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757209" y="35395"/>
            <a:ext cx="10448289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Схема кормления телят от рождения до 6 месячного возраста в условиях хозяйств</a:t>
            </a:r>
          </a:p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юго-востока Казахстана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grpSp>
        <p:nvGrpSpPr>
          <p:cNvPr id="34" name="Группа 33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pic>
        <p:nvPicPr>
          <p:cNvPr id="40" name="Рисунок 39" descr="D:\Разное 08.2013\Суреттер молока\трио\18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3" t="17235" r="25027" b="10773"/>
          <a:stretch>
            <a:fillRect/>
          </a:stretch>
        </p:blipFill>
        <p:spPr bwMode="auto">
          <a:xfrm>
            <a:off x="211168" y="839705"/>
            <a:ext cx="4123808" cy="21732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05823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1"/>
            <a:ext cx="12208329" cy="68383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-16329" y="660038"/>
            <a:ext cx="12192000" cy="72008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-16329" y="568335"/>
            <a:ext cx="12192000" cy="80808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5018751" y="3120719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44191" y="3052729"/>
            <a:ext cx="4677703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Одним из условий повышения продуктивности животных и получения дешевой высококачественной продукции является применение в кормлении животных рационов, значительная роль в этом отводится премиксам Однако, использование стандартных премиксов менее эффективно, чем применение адресных премиксов в рационах сельскохозяйственных животных.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18751" y="4328874"/>
            <a:ext cx="689353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Полученные результаты ориентированы на средние и крупные </a:t>
            </a:r>
            <a:r>
              <a:rPr lang="ru-RU" sz="1600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сельхозформирования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всех форм собственности, занимающихся производством молока и имеющих продуктивность животных не ниже 4000,0 кг молока в год.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Использование адресных премиксов при разработке рационов способствует увеличению среднесуточного удоя молока на7-9%.  При этом экономическая эффективность на 1 корову в год составляет от 1,0 до 2,0 тыс. тенге в зависимости от продуктивности животных.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КНИИЖиК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56071" y="2612744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048066" y="262526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48066" y="3870838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757209" y="35395"/>
            <a:ext cx="10448289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Схема кормления телят от рождения до 6 месячного возраста в условиях хозяйств</a:t>
            </a:r>
          </a:p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юго-востока Казахстана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grpSp>
        <p:nvGrpSpPr>
          <p:cNvPr id="34" name="Группа 33"/>
          <p:cNvGrpSpPr/>
          <p:nvPr/>
        </p:nvGrpSpPr>
        <p:grpSpPr>
          <a:xfrm>
            <a:off x="10953341" y="57352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0" t="19047" r="2734" b="20811"/>
            <a:stretch/>
          </p:blipFill>
          <p:spPr>
            <a:xfrm>
              <a:off x="11086245" y="133298"/>
              <a:ext cx="474093" cy="376382"/>
            </a:xfrm>
            <a:prstGeom prst="rect">
              <a:avLst/>
            </a:prstGeom>
          </p:spPr>
        </p:pic>
      </p:grpSp>
      <p:pic>
        <p:nvPicPr>
          <p:cNvPr id="41" name="Рисунок 40" descr="C:\Users\Acer\Desktop\premiksy12[1]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1" y="805246"/>
            <a:ext cx="4110933" cy="1704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19568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1621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650884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99150" y="3747956"/>
            <a:ext cx="4432053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Термокамера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применяется в линиях производства колбасных изделий. Производительность оборудования по готовой продукции составляет  от 150 до 280 кг колбас/час.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915589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предприятия малого и среднего бизнеса в области переработки  мяса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182563"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Возможность проведения термодымовой обработки (подсушка, обжарка, варка, копчение) мясных продуктов последовательно в одной камере;</a:t>
            </a:r>
          </a:p>
          <a:p>
            <a:pPr indent="182563"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Эффективная конструкция системы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воздухораспределения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обеспечивающей равномерность обработки продукта по всему объему камеры.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Бопин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Т.Е.,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Салимов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Б.И.,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Сейткалиев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Ш.С.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58341" y="3337293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314193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7" y="4478982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908" y="-626780"/>
            <a:ext cx="453102" cy="4531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2495" y="155166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изготовления универсальной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термокамеры</a:t>
            </a:r>
            <a:endParaRPr lang="ru-RU" sz="1600" b="1" i="1" dirty="0">
              <a:ln w="0"/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4" name="Picture 2" descr="Термокамера очищенная для слайдов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49" y="867500"/>
            <a:ext cx="4182999" cy="221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10963424" y="78036"/>
            <a:ext cx="736270" cy="524406"/>
            <a:chOff x="12994132" y="786623"/>
            <a:chExt cx="736270" cy="524406"/>
          </a:xfrm>
        </p:grpSpPr>
        <p:sp>
          <p:nvSpPr>
            <p:cNvPr id="39" name="Овал 38"/>
            <p:cNvSpPr/>
            <p:nvPr/>
          </p:nvSpPr>
          <p:spPr>
            <a:xfrm>
              <a:off x="12994132" y="786623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3576" y="857620"/>
              <a:ext cx="422884" cy="372623"/>
            </a:xfrm>
            <a:prstGeom prst="rect">
              <a:avLst/>
            </a:prstGeom>
          </p:spPr>
        </p:pic>
      </p:grpSp>
      <p:cxnSp>
        <p:nvCxnSpPr>
          <p:cNvPr id="33" name="Прямая соединительная линия 32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485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0372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8864" y="2566882"/>
            <a:ext cx="69206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38247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Пшеница (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Triticum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aestivum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L.) является наиболее широко культивируемой культурой на земле, обеспечивая примерно пятую часть от общего количества калорий, потребляемых человеком. Следовательно, урожайность и производство пшеницы влияют на мировую экономику.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8864" y="3774907"/>
            <a:ext cx="69206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пшеницы яровая мягкая Карагандинская 31 адаптирован к использованию их в условиях центрального Казахстана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«Карагандинская 31» сочетающих урожайность, качество и питательную ценность.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«Карагандинская СХОС им. Христенко»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8864" y="207845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8864" y="3319840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41902" y="168780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яровая пшеница «Карагандинская 31»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5385885-56C0-489E-B1FA-C27F8EBA89FE}"/>
              </a:ext>
            </a:extLst>
          </p:cNvPr>
          <p:cNvPicPr/>
          <p:nvPr/>
        </p:nvPicPr>
        <p:blipFill rotWithShape="1">
          <a:blip r:embed="rId8"/>
          <a:srcRect l="13912" t="14412" r="28858" b="5294"/>
          <a:stretch/>
        </p:blipFill>
        <p:spPr bwMode="auto">
          <a:xfrm>
            <a:off x="210649" y="907556"/>
            <a:ext cx="4123808" cy="2357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36267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" y="594415"/>
            <a:ext cx="12192000" cy="611075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817" y="-108334"/>
            <a:ext cx="12192000" cy="82798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изготовления дискретной водовыпуск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2199122" y="604367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82009" y="3871305"/>
            <a:ext cx="68640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47069" y="3747054"/>
            <a:ext cx="4065231" cy="2169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Техническое решение относится к гидротехнике, в частности регулируемым </a:t>
            </a:r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водовыпускам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может быть использовано для реализации дискретных технологических циклов регулирования уровня и сброса водных потоков в чеках современных рисовых оросительных систем. Экономический эффект составляет  40,0 тыс. тенге/га. 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3280" y="5135094"/>
            <a:ext cx="692696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рисоводство Республики.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409930"/>
            <a:ext cx="6921154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Имеет высокие функциональные свойства и эксплуатационную надежность. Конструкция устройства технологична в изготовлении, обладает приемлемой для пользователей стоимость. Автоматизация подачи воды в чек и оптимальный режим орошения риса. Экономия оросительной воды в пределах 10-15%. Разработанная технология улучшает мелиоративное состояние земель и дает прибавку урожая в пределах 7-10%.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17492" y="6116433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рисоводства им. И.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Жахаева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0" y="3316388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3279" y="3367945"/>
            <a:ext cx="4163809" cy="347289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82009" y="4598214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pic>
        <p:nvPicPr>
          <p:cNvPr id="57" name="Рисунок 56" descr="C:\Users\Лаура\Desktop\Новая папка\IMG_0497-11-10-18-06-15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6" y="899908"/>
            <a:ext cx="4025053" cy="2247900"/>
          </a:xfrm>
          <a:prstGeom prst="rect">
            <a:avLst/>
          </a:prstGeom>
          <a:noFill/>
          <a:ln>
            <a:noFill/>
          </a:ln>
          <a:effectLst>
            <a:outerShdw blurRad="177800" dir="5400000" sx="82000" sy="82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 descr="C:\Documents and Settings\Комп-1\Рабочий стол\Новая папка\20140610_11443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9476" y="899908"/>
            <a:ext cx="4025053" cy="223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Баран-производитель ордабасинской породы">
            <a:hlinkClick r:id="rId12"/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7" y="899909"/>
            <a:ext cx="4025052" cy="223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2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3" t="19504" r="15567" b="11812"/>
          <a:stretch>
            <a:fillRect/>
          </a:stretch>
        </p:blipFill>
        <p:spPr bwMode="auto">
          <a:xfrm>
            <a:off x="329477" y="899909"/>
            <a:ext cx="4025052" cy="224789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1026" name="Picture 2" descr="C:\Users\Baur\Desktop\пчела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1" y="898219"/>
            <a:ext cx="3989857" cy="223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 descr="Изображение выглядит как природа, внешний, грязь&#10;&#10;Автоматически созданное описание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9870" y="23020"/>
            <a:ext cx="2239460" cy="3989858"/>
          </a:xfrm>
          <a:prstGeom prst="rect">
            <a:avLst/>
          </a:prstGeom>
        </p:spPr>
      </p:pic>
      <p:pic>
        <p:nvPicPr>
          <p:cNvPr id="39" name="Рисунок 38" descr="C:\Users\rc_comp\Downloads\IMG-20190731-WA0050.jpg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7" b="13043"/>
          <a:stretch/>
        </p:blipFill>
        <p:spPr bwMode="auto">
          <a:xfrm>
            <a:off x="377559" y="909325"/>
            <a:ext cx="3976969" cy="2213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 descr="P7200556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9477" y="909325"/>
            <a:ext cx="4025051" cy="22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G:\DCIM\101MSDCF\DSC06736.JPG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r="22299"/>
          <a:stretch/>
        </p:blipFill>
        <p:spPr bwMode="auto">
          <a:xfrm rot="16200000">
            <a:off x="1218053" y="11329"/>
            <a:ext cx="2247899" cy="4025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6" name="Рисунок 55" descr="F:\фото Карауыотобе соружение, афтоматика\Автоматика-2015\IMG_8119.JPG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5" y="909325"/>
            <a:ext cx="4025053" cy="2247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Группа 41"/>
          <p:cNvGrpSpPr/>
          <p:nvPr/>
        </p:nvGrpSpPr>
        <p:grpSpPr>
          <a:xfrm>
            <a:off x="10963424" y="78036"/>
            <a:ext cx="736270" cy="524406"/>
            <a:chOff x="12994132" y="786623"/>
            <a:chExt cx="736270" cy="524406"/>
          </a:xfrm>
        </p:grpSpPr>
        <p:sp>
          <p:nvSpPr>
            <p:cNvPr id="43" name="Овал 42"/>
            <p:cNvSpPr/>
            <p:nvPr/>
          </p:nvSpPr>
          <p:spPr>
            <a:xfrm>
              <a:off x="12994132" y="786623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21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3576" y="857620"/>
              <a:ext cx="422884" cy="372623"/>
            </a:xfrm>
            <a:prstGeom prst="rect">
              <a:avLst/>
            </a:prstGeom>
          </p:spPr>
        </p:pic>
      </p:grpSp>
      <p:pic>
        <p:nvPicPr>
          <p:cNvPr id="45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22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46" name="Прямая соединительная линия 45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70609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69340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21791" y="3565798"/>
            <a:ext cx="667790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62244" y="3365636"/>
            <a:ext cx="4173565" cy="1708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Предлагаемое оборудование предназначено для приёма, фильтрации и охлаждения молока до 4±2°C непосредственно после дойки на </a:t>
            </a:r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молокотоварных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фермах, молочных блоках и в условиях фермерских и крестьянских хозяйств и в пунктах приемки молока от населения.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21791" y="4735009"/>
            <a:ext cx="666041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молокоперерабатывающих предприятиях,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648589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Тепло-  и холодоснабжение. Малая энергоемкость, металлоемкость.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Минимальные габаритные размеры. Универсальность (возможность использования как в составе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минизавода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комплексной переработке молока, так и самостоятельной единицы оборудования).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Относительно низкая себестоимость, долговечность, качество.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Ложкин В.А., 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Кутепов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В.Р.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12001" y="2986241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051105" y="3115977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51105" y="4276973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9" y="11450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Оборудование для приемки, охлаждения и хранения молока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Picture 14" descr="12_2_milk_receiver_tank_0_0"/>
          <p:cNvPicPr>
            <a:picLocks noChangeArrowheads="1"/>
          </p:cNvPicPr>
          <p:nvPr/>
        </p:nvPicPr>
        <p:blipFill>
          <a:blip r:embed="rId10" cstate="print"/>
          <a:srcRect r="-107" b="-124"/>
          <a:stretch>
            <a:fillRect/>
          </a:stretch>
        </p:blipFill>
        <p:spPr bwMode="auto">
          <a:xfrm>
            <a:off x="236532" y="914133"/>
            <a:ext cx="3994274" cy="1817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4" name="Группа 33"/>
          <p:cNvGrpSpPr/>
          <p:nvPr/>
        </p:nvGrpSpPr>
        <p:grpSpPr>
          <a:xfrm>
            <a:off x="10963424" y="78036"/>
            <a:ext cx="736270" cy="524406"/>
            <a:chOff x="12994132" y="786623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2994132" y="786623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3576" y="857620"/>
              <a:ext cx="422884" cy="372623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59525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3837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21790" y="3202161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89539" y="3299079"/>
            <a:ext cx="4173565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Предлагаемое оборудование позволяет механизировать трудоемкое ручное вымешивание, с сохранением традиционного способа изготовления продукта. Способствует сокращению процесса приготовления кумыса и улучшить ее потребительские свойства. Это создает предпосылки стандартизации качества кумыса и выпуска его на промышленной основе.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21790" y="4410316"/>
            <a:ext cx="68935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производства кумыса, в фермерских и крестьянских хозяйствах, где производят кумыс.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51105" y="1411910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Простота конструкции устройства.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Интенсификации процесса перемешивания. 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Имеет разборно-переносную конструкцию.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качества конечной продукции.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Жайлаубаев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Ж.Д.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14417" y="2821609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5051105" y="2706706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51105" y="3952280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5051105" y="9384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9" y="114505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Оборудование для механического вымешивания кумыса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4" name="Picture 83" descr="HPIM7233"/>
          <p:cNvPicPr/>
          <p:nvPr/>
        </p:nvPicPr>
        <p:blipFill>
          <a:blip r:embed="rId10" cstate="print">
            <a:lum bright="2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2" y="840870"/>
            <a:ext cx="3980626" cy="1760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Группа 32"/>
          <p:cNvGrpSpPr/>
          <p:nvPr/>
        </p:nvGrpSpPr>
        <p:grpSpPr>
          <a:xfrm>
            <a:off x="10963424" y="78036"/>
            <a:ext cx="736270" cy="524406"/>
            <a:chOff x="12994132" y="786623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2994132" y="786623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3576" y="857620"/>
              <a:ext cx="422884" cy="372623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0261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1895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855601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71530" y="3164455"/>
            <a:ext cx="4432053" cy="1708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Предлагаемое оборудование предназначено для тонкого измельчения молочного белка при производстве </a:t>
            </a:r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белково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-творожных продуктов. </a:t>
            </a:r>
          </a:p>
          <a:p>
            <a:pPr algn="just">
              <a:tabLst>
                <a:tab pos="177800" algn="l"/>
              </a:tabLst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Рыночная цена единицы аналогичного устройства варьирует от 3000,0 до 5500,0 тыс. тенге. Стоимость предлагаемого устройства составляет 2 200,0 тыс. тенге.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5120306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молокоперерабатывающих предприятиях.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Существенное повышение качества получения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белково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творожных паст с различной степенью измельчения.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Минимальная разница температур продукта на входе и выходе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измельчителя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Сохранение первоначальной структуры и свойств продукта при подаче на измельчающее устройство.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Снижение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энергозатрат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 той же производительности установки.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Ложкин В.А.,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Кутепов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В.Р.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2753792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3346651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7" y="468369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42789" y="127654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3494088" algn="l"/>
                <a:tab pos="6808788" algn="l"/>
              </a:tabLst>
            </a:pP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Измельчитель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белковых продуктов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Picture 173" descr="Измельчитель творога для слайдов очищенный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1" y="854018"/>
            <a:ext cx="3986437" cy="167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10963424" y="78036"/>
            <a:ext cx="736270" cy="524406"/>
            <a:chOff x="12994132" y="786623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2994132" y="786623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3576" y="857620"/>
              <a:ext cx="422884" cy="372623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25449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75958" cy="70452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3450342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6597" y="3100236"/>
            <a:ext cx="4432053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Комбинированный агрегат со специальным устройством – аппликатор для локального внесение рабочих растворов, позволяет рационально сориентировать распылители относительно обрабатываемых культурных растений и сорняков с целью точной подачи и дозировки рабочих растворов непосредственно на листья растений или на обрабатываемую почву. Это позволяют не допустить перерасхода дорогостоящих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инсектцидов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жидких удобрений.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32898" y="4598824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возделывании пропашных культур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182563"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Определено снижение эксплуатационных затрат при использовании технического средства на трехкратной обработке посевов сахарной свеклы технического средства на площади 100 га в сравнении с культиватором для ленточного внесения жидких удобрений и пестицидов составит более 37%, а с дооборудованным агрегатом на базе пропашного культиватора – более 3%.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ЗКАТУ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Жангир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хана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24996" y="2700429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539" y="3001836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4162388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1761" y="15805"/>
            <a:ext cx="104482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3494088" algn="l"/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Усовершенствованная технология для снижения эксплуатационных затрат путем разработки культиватор-опрыскивателя при возделывании пропашных культур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grpSp>
        <p:nvGrpSpPr>
          <p:cNvPr id="34" name="Группа 33"/>
          <p:cNvGrpSpPr/>
          <p:nvPr/>
        </p:nvGrpSpPr>
        <p:grpSpPr>
          <a:xfrm>
            <a:off x="10963424" y="78036"/>
            <a:ext cx="736270" cy="524406"/>
            <a:chOff x="12994132" y="786623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2994132" y="786623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3576" y="857620"/>
              <a:ext cx="422884" cy="372623"/>
            </a:xfrm>
            <a:prstGeom prst="rect">
              <a:avLst/>
            </a:prstGeom>
          </p:spPr>
        </p:pic>
      </p:grpSp>
      <p:pic>
        <p:nvPicPr>
          <p:cNvPr id="40" name="Рисунок 3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6" y="767189"/>
            <a:ext cx="4047673" cy="18092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Прямая соединительная линия 40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72522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75671" cy="72125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3532230"/>
            <a:ext cx="725050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6072" y="3261548"/>
            <a:ext cx="4432053" cy="2631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 зерновых культур зависит не только от внедрения новых высокопродуктивных сортов, но и от качества посева, оцениваемого равномерностью распределения семян в почве по глубине, обеспечением требуемой для растений плотности почвы семенного ложа и контакта семян с дном </a:t>
            </a:r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бороздки.Совершенствование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технологического процесса и технических средств посева сельскохозяйственных культур повышают качество посева.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32898" y="4626120"/>
            <a:ext cx="723669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растениеводство.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8" y="1234486"/>
            <a:ext cx="7250505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182563"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Предлагаемого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технологическогопроцесса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посева заключается в получении дополнительной продукции за счет более равномерного распределения растений по глубине биологическая урожайность посева яровой пшеницы произведенной экспериментальной сеялкой составила 14,6 ц/га  против 13,3 ц/га где посев, выполнен серийной сеялкой. Полученные результаты свидетельствуют о повышении урожайности зерна до 8...10 %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ЗКАТУ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Жангир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хана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09854" y="2828981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539" y="3111020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68946" y="421139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15651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42789" y="127654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3494088" algn="l"/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Совершенствования конструкции сошника для улучшения распределения семян в почве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grpSp>
        <p:nvGrpSpPr>
          <p:cNvPr id="34" name="Группа 33"/>
          <p:cNvGrpSpPr/>
          <p:nvPr/>
        </p:nvGrpSpPr>
        <p:grpSpPr>
          <a:xfrm>
            <a:off x="10945932" y="65201"/>
            <a:ext cx="736270" cy="524406"/>
            <a:chOff x="12994132" y="786623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2994132" y="786623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3576" y="857620"/>
              <a:ext cx="422884" cy="372623"/>
            </a:xfrm>
            <a:prstGeom prst="rect">
              <a:avLst/>
            </a:prstGeom>
          </p:spPr>
        </p:pic>
      </p:grpSp>
      <p:pic>
        <p:nvPicPr>
          <p:cNvPr id="41" name="Рисунок 40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54" y="768534"/>
            <a:ext cx="4150486" cy="19246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11859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1895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3018140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6596" y="3212743"/>
            <a:ext cx="4432053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овышение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эксплуатационно-технологических показателей работы пахотных агрегатов путем разработки навесных фронтальных плугов-рыхлителей для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агрегатирования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тракторами тягового класса 5</a:t>
            </a:r>
            <a:r>
              <a:rPr lang="ru-RU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Разработанный технологический процесс является основой для разработки принципиальной и конструктивно-технологической схемы нового плуга-рыхлителя.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32898" y="4166622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растениеводство.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Затраты труда составили при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основнойобработке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глубину 30 см – 0,370 чел.-ч/га;  при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основнойобработке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глубину 35 см – 0,376 чел.-ч/га. Совокупные затраты денежных средств составили 792,06 и 977,71 руб./га соответственно.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ЗКАТУ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Жангир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хана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56072" y="2741153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539" y="256963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730186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82221" y="60606"/>
            <a:ext cx="104482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3494088" algn="l"/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навесного фронтального плуга- рыхлителя для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агрегатирования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тракторами тягового класса 5.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grpSp>
        <p:nvGrpSpPr>
          <p:cNvPr id="34" name="Группа 33"/>
          <p:cNvGrpSpPr/>
          <p:nvPr/>
        </p:nvGrpSpPr>
        <p:grpSpPr>
          <a:xfrm>
            <a:off x="10963424" y="78036"/>
            <a:ext cx="736270" cy="524406"/>
            <a:chOff x="12994132" y="786623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2994132" y="786623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3576" y="857620"/>
              <a:ext cx="422884" cy="372623"/>
            </a:xfrm>
            <a:prstGeom prst="rect">
              <a:avLst/>
            </a:prstGeom>
          </p:spPr>
        </p:pic>
      </p:grpSp>
      <p:pic>
        <p:nvPicPr>
          <p:cNvPr id="41" name="Рисунок 40" descr="DSCF0616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2952" y="810482"/>
            <a:ext cx="3830048" cy="182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2750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1895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2607221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6597" y="3100236"/>
            <a:ext cx="4432053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 многих хозяйствах не проводится изучение качества молока индивидуально от каждый коровы с учетом периодов и фазы лактации. Проведения такой работы позволяет улучшить качество производимого молока, правильно формировать дойное стадо и реализации качественное пищевое безопасное молока и его продуктов.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32898" y="3755703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мелочно-товарное хозяйство различных регионов страны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Экономический эффективность повысить за счет улучшения качества молока до 50%. </a:t>
            </a:r>
            <a:endParaRPr lang="ru-RU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ЗКАТУ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Жангир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хана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0" y="2685158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539" y="2158715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31926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82221" y="60606"/>
            <a:ext cx="104482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3494088" algn="l"/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Методические рекомендации по провидению контрольного доение коров, отбору, транспортировке, хранению проб молока и анализа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grpSp>
        <p:nvGrpSpPr>
          <p:cNvPr id="34" name="Группа 33"/>
          <p:cNvGrpSpPr/>
          <p:nvPr/>
        </p:nvGrpSpPr>
        <p:grpSpPr>
          <a:xfrm>
            <a:off x="10963424" y="78036"/>
            <a:ext cx="736270" cy="524406"/>
            <a:chOff x="12994132" y="786623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2994132" y="786623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3576" y="857620"/>
              <a:ext cx="422884" cy="372623"/>
            </a:xfrm>
            <a:prstGeom prst="rect">
              <a:avLst/>
            </a:prstGeom>
          </p:spPr>
        </p:pic>
      </p:grpSp>
      <p:pic>
        <p:nvPicPr>
          <p:cNvPr id="40" name="Рисунок 39" descr="C:\Users\7\Desktop\IMAG2262.jpg"/>
          <p:cNvPicPr/>
          <p:nvPr/>
        </p:nvPicPr>
        <p:blipFill>
          <a:blip r:embed="rId11" cstate="print"/>
          <a:srcRect l="48442" r="1396"/>
          <a:stretch>
            <a:fillRect/>
          </a:stretch>
        </p:blipFill>
        <p:spPr bwMode="auto">
          <a:xfrm>
            <a:off x="411525" y="833065"/>
            <a:ext cx="3762196" cy="1737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89288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4817" y="696042"/>
            <a:ext cx="12177183" cy="594073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2262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48581" y="3340184"/>
            <a:ext cx="68640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45398" y="3776912"/>
            <a:ext cx="4123807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изготовления вакцины против сальмонеллеза телят основана                             на  применении производственного 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аттенуиро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ванного  вакцинного штамма, полученного из  эпизоотического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изолята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являющегося основным возбудителем сальмонеллёза телят на территории РК 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551578"/>
            <a:ext cx="692696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вакцинирования животноводства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Простота изготовления вакцины, экономичная технология изготовления, низкая себестоимость, экологическая безопасность вакцины. Высокая профилактическая эффективность вакцины, отсутствие аналогичных вакцин - конкурентов на рынке  биопрепаратов республики.</a:t>
            </a:r>
            <a:endParaRPr lang="ru-RU" sz="16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617492" y="6023669"/>
            <a:ext cx="24621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 «Казахский научно-исследовательский  ветеринарный институт»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3011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841160"/>
            <a:ext cx="4158000" cy="352747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4088606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pic>
        <p:nvPicPr>
          <p:cNvPr id="57" name="Рисунок 56" descr="C:\Users\Лаура\Desktop\Новая папка\IMG_0497-11-10-18-06-15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6" y="899908"/>
            <a:ext cx="4025053" cy="2247900"/>
          </a:xfrm>
          <a:prstGeom prst="rect">
            <a:avLst/>
          </a:prstGeom>
          <a:noFill/>
          <a:ln>
            <a:noFill/>
          </a:ln>
          <a:effectLst>
            <a:outerShdw blurRad="177800" dir="5400000" sx="82000" sy="82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9620" y="154224"/>
            <a:ext cx="10448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изготовления сухой живой вакцина против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сальмонеллеза телят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 descr="C:\Documents and Settings\Комп-1\Рабочий стол\Новая папка\20140610_11443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9476" y="899908"/>
            <a:ext cx="4025053" cy="223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Баран-производитель ордабасинской породы">
            <a:hlinkClick r:id="rId11"/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7" y="899909"/>
            <a:ext cx="4025052" cy="223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2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3" t="19504" r="15567" b="11812"/>
          <a:stretch>
            <a:fillRect/>
          </a:stretch>
        </p:blipFill>
        <p:spPr bwMode="auto">
          <a:xfrm>
            <a:off x="329477" y="899909"/>
            <a:ext cx="4025052" cy="224789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1026" name="Picture 2" descr="C:\Users\Baur\Desktop\пчела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1" y="898219"/>
            <a:ext cx="3989857" cy="223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 descr="Изображение выглядит как природа, внешний, грязь&#10;&#10;Автоматически созданное описание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9870" y="23020"/>
            <a:ext cx="2239460" cy="3989858"/>
          </a:xfrm>
          <a:prstGeom prst="rect">
            <a:avLst/>
          </a:prstGeom>
        </p:spPr>
      </p:pic>
      <p:pic>
        <p:nvPicPr>
          <p:cNvPr id="39" name="Рисунок 38" descr="C:\Users\rc_comp\Downloads\IMG-20190731-WA0050.jpg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7" b="13043"/>
          <a:stretch/>
        </p:blipFill>
        <p:spPr bwMode="auto">
          <a:xfrm>
            <a:off x="377559" y="909325"/>
            <a:ext cx="3976969" cy="2213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 descr="P7200556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9477" y="909325"/>
            <a:ext cx="4025051" cy="22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G:\DCIM\101MSDCF\DSC06736.JPG"/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r="22299"/>
          <a:stretch/>
        </p:blipFill>
        <p:spPr bwMode="auto">
          <a:xfrm rot="16200000">
            <a:off x="1218053" y="11329"/>
            <a:ext cx="2247899" cy="4025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11079431" y="67237"/>
            <a:ext cx="736270" cy="524406"/>
            <a:chOff x="12722556" y="1372910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2722556" y="1372910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8625" y="1433047"/>
              <a:ext cx="404132" cy="404132"/>
            </a:xfrm>
            <a:prstGeom prst="rect">
              <a:avLst/>
            </a:prstGeom>
          </p:spPr>
        </p:pic>
      </p:grpSp>
      <p:grpSp>
        <p:nvGrpSpPr>
          <p:cNvPr id="42" name="Группа 41"/>
          <p:cNvGrpSpPr/>
          <p:nvPr/>
        </p:nvGrpSpPr>
        <p:grpSpPr>
          <a:xfrm>
            <a:off x="11079431" y="67237"/>
            <a:ext cx="736270" cy="524406"/>
            <a:chOff x="12722556" y="1372910"/>
            <a:chExt cx="736270" cy="524406"/>
          </a:xfrm>
        </p:grpSpPr>
        <p:sp>
          <p:nvSpPr>
            <p:cNvPr id="43" name="Овал 42"/>
            <p:cNvSpPr/>
            <p:nvPr/>
          </p:nvSpPr>
          <p:spPr>
            <a:xfrm>
              <a:off x="12722556" y="1372910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8625" y="1433047"/>
              <a:ext cx="404132" cy="404132"/>
            </a:xfrm>
            <a:prstGeom prst="rect">
              <a:avLst/>
            </a:prstGeom>
          </p:spPr>
        </p:pic>
      </p:grpSp>
      <p:pic>
        <p:nvPicPr>
          <p:cNvPr id="45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2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46" name="Прямая соединительная линия 45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02686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7408" y="764437"/>
            <a:ext cx="12177183" cy="594073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2910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73062" y="3651086"/>
            <a:ext cx="68640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27691" y="3845622"/>
            <a:ext cx="4025051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Дезинфицирующее ветеринарное средство «БА-12» обладает высокой  антимикробной активностью - бактерицидными,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спороцидными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вирулицидными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фунгицидными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свойствами. Средство имеет  моющие свойства.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878611"/>
            <a:ext cx="692696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отрасли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дезинфектологии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489442"/>
            <a:ext cx="692115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Подобран и отработан  уникальный качественный состав препарата, основное действие которого заключается в исключении нейтрализующих свойств почвы, за счет чего предлагаемое средство обладает высокими бактерицидными 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спороцидными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свойствами и не имеет аналогов для применения обеззараживания почвенных очагов при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спороцидных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инфекциях, в том числе сибирской язве.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17492" y="6023669"/>
            <a:ext cx="24621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 «Казахский научно-исследовательский  ветеринарный институт»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359449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3190339"/>
            <a:ext cx="4158000" cy="341654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437699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pic>
        <p:nvPicPr>
          <p:cNvPr id="57" name="Рисунок 56" descr="C:\Users\Лаура\Desktop\Новая папка\IMG_0497-11-10-18-06-15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6" y="899908"/>
            <a:ext cx="4025053" cy="2247900"/>
          </a:xfrm>
          <a:prstGeom prst="rect">
            <a:avLst/>
          </a:prstGeom>
          <a:noFill/>
          <a:ln>
            <a:noFill/>
          </a:ln>
          <a:effectLst>
            <a:outerShdw blurRad="177800" dir="5400000" sx="82000" sy="82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2281"/>
            <a:ext cx="10448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Дезинфицирующее ветеринарное средство «БА-12» 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 descr="C:\Documents and Settings\Комп-1\Рабочий стол\Новая папка\20140610_11443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9476" y="899908"/>
            <a:ext cx="4025053" cy="223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Баран-производитель ордабасинской породы">
            <a:hlinkClick r:id="rId12"/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7" y="899909"/>
            <a:ext cx="4025052" cy="223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2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3" t="19504" r="15567" b="11812"/>
          <a:stretch>
            <a:fillRect/>
          </a:stretch>
        </p:blipFill>
        <p:spPr bwMode="auto">
          <a:xfrm>
            <a:off x="329477" y="899909"/>
            <a:ext cx="4025052" cy="224789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1026" name="Picture 2" descr="C:\Users\Baur\Desktop\пчела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1" y="898219"/>
            <a:ext cx="3989857" cy="223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 descr="Изображение выглядит как природа, внешний, грязь&#10;&#10;Автоматически созданное описание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9870" y="23020"/>
            <a:ext cx="2239460" cy="3989858"/>
          </a:xfrm>
          <a:prstGeom prst="rect">
            <a:avLst/>
          </a:prstGeom>
        </p:spPr>
      </p:pic>
      <p:pic>
        <p:nvPicPr>
          <p:cNvPr id="39" name="Рисунок 38" descr="C:\Users\rc_comp\Downloads\IMG-20190731-WA0050.jpg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7" b="13043"/>
          <a:stretch/>
        </p:blipFill>
        <p:spPr bwMode="auto">
          <a:xfrm>
            <a:off x="377559" y="909325"/>
            <a:ext cx="3976969" cy="2213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 descr="P7200556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9477" y="909325"/>
            <a:ext cx="4025051" cy="22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G:\DCIM\101MSDCF\DSC06736.JPG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r="22299"/>
          <a:stretch/>
        </p:blipFill>
        <p:spPr bwMode="auto">
          <a:xfrm rot="16200000">
            <a:off x="1218053" y="11329"/>
            <a:ext cx="2247899" cy="4025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Рисунок 41" descr="C:\Users\Малик\Downloads\IMG-20211029-WA0073.jpg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41" y="898218"/>
            <a:ext cx="4050388" cy="22495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Группа 42"/>
          <p:cNvGrpSpPr/>
          <p:nvPr/>
        </p:nvGrpSpPr>
        <p:grpSpPr>
          <a:xfrm>
            <a:off x="10952154" y="53345"/>
            <a:ext cx="736270" cy="524406"/>
            <a:chOff x="12722556" y="1372910"/>
            <a:chExt cx="736270" cy="524406"/>
          </a:xfrm>
        </p:grpSpPr>
        <p:sp>
          <p:nvSpPr>
            <p:cNvPr id="44" name="Овал 43"/>
            <p:cNvSpPr/>
            <p:nvPr/>
          </p:nvSpPr>
          <p:spPr>
            <a:xfrm>
              <a:off x="12722556" y="1372910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8625" y="1433047"/>
              <a:ext cx="404132" cy="404132"/>
            </a:xfrm>
            <a:prstGeom prst="rect">
              <a:avLst/>
            </a:prstGeom>
          </p:spPr>
        </p:pic>
      </p:grpSp>
      <p:pic>
        <p:nvPicPr>
          <p:cNvPr id="46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22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47" name="Прямая соединительная линия 46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908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-35763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35763" y="-17959"/>
            <a:ext cx="12211434" cy="72472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3292807"/>
            <a:ext cx="692115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5785" y="3833022"/>
            <a:ext cx="438247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Яровой ячмень (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Hordeum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vulgare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L.) важная продовольственная, кормовая и техническая культура. Из его зерна приготовляют перловую и ячневую крупу, а также муку, которую при необходимости в количестве 20—25% можно примешивать к ржаной или пшеничной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2825" y="4521900"/>
            <a:ext cx="692741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пшеницы яровая мягкая Карагандинская 6 адаптирован к использованию их в условиях центрального Казахстана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зерне содержится в среднем12% белка, 5,5 — клетчатки, 64,6 —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безазотистых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экстрактивных веществ, 2,1—жира, 13 — воды, 2,8% — золы. Яровой ячмень устойчив к засухе, что в условиях последних жарких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сельхозсезонов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выгодно выделяет его среди других злаковых культур. 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«Карагандинская СХОС им. Христенко»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56071" y="3393787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812061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4045012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22468" y="155166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яровая пшеница «Карагандинский 6»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561AEAE-0DD5-4A77-A48A-1444A059CD01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4329" r="24748" b="4776"/>
          <a:stretch/>
        </p:blipFill>
        <p:spPr bwMode="auto">
          <a:xfrm>
            <a:off x="156071" y="832823"/>
            <a:ext cx="4198457" cy="24599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65513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49480" y="628851"/>
            <a:ext cx="12093040" cy="594073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1154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изготовления активированного уголя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2199122" y="6024229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1309" y="2854646"/>
            <a:ext cx="68640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4492" y="3776217"/>
            <a:ext cx="4070036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Сорбент. Производится из отходов рисоводства (рисовая шелуха и лузга)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Активированный уголь находит применение во многих процессах химической технологии. Очистка отходящих газов и сточных вод основана главным образом на адсорбции активированным углем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50549" y="4106787"/>
            <a:ext cx="685823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производстве изготовления активированного уголья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409930"/>
            <a:ext cx="692115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Удерживает органические загрязнители (пестициды);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очищает воду от тяжелых металлов; удерживает катионы и анионы и за счет этого смягчает воду.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17492" y="6116433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</a:t>
            </a: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1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рисоводства им. И.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Жахаева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359449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420614"/>
            <a:ext cx="4158000" cy="322508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593555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pic>
        <p:nvPicPr>
          <p:cNvPr id="57" name="Рисунок 56" descr="C:\Users\Лаура\Desktop\Новая папка\IMG_0497-11-10-18-06-15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6" y="899908"/>
            <a:ext cx="4025053" cy="2247900"/>
          </a:xfrm>
          <a:prstGeom prst="rect">
            <a:avLst/>
          </a:prstGeom>
          <a:noFill/>
          <a:ln>
            <a:noFill/>
          </a:ln>
          <a:effectLst>
            <a:outerShdw blurRad="177800" dir="5400000" sx="82000" sy="82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pic>
        <p:nvPicPr>
          <p:cNvPr id="31" name="Рисунок 30" descr="C:\Documents and Settings\Комп-1\Рабочий стол\Новая папка\20140610_11443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9476" y="899908"/>
            <a:ext cx="4025053" cy="223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Баран-производитель ордабасинской породы">
            <a:hlinkClick r:id="rId10"/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7" y="899909"/>
            <a:ext cx="4025052" cy="223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2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3" t="19504" r="15567" b="11812"/>
          <a:stretch>
            <a:fillRect/>
          </a:stretch>
        </p:blipFill>
        <p:spPr bwMode="auto">
          <a:xfrm>
            <a:off x="329477" y="899909"/>
            <a:ext cx="4025052" cy="224789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1026" name="Picture 2" descr="C:\Users\Baur\Desktop\пчела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1" y="898219"/>
            <a:ext cx="3989857" cy="223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 descr="Изображение выглядит как природа, внешний, грязь&#10;&#10;Автоматически созданное описание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9870" y="23020"/>
            <a:ext cx="2239460" cy="3989858"/>
          </a:xfrm>
          <a:prstGeom prst="rect">
            <a:avLst/>
          </a:prstGeom>
        </p:spPr>
      </p:pic>
      <p:pic>
        <p:nvPicPr>
          <p:cNvPr id="39" name="Рисунок 38" descr="C:\Users\rc_comp\Downloads\IMG-20190731-WA0050.jpg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7" b="13043"/>
          <a:stretch/>
        </p:blipFill>
        <p:spPr bwMode="auto">
          <a:xfrm>
            <a:off x="377559" y="909325"/>
            <a:ext cx="3976969" cy="2213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 descr="P7200556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9477" y="909325"/>
            <a:ext cx="4025051" cy="22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G:\DCIM\101MSDCF\DSC06736.JPG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r="22299"/>
          <a:stretch/>
        </p:blipFill>
        <p:spPr bwMode="auto">
          <a:xfrm rot="16200000">
            <a:off x="1218053" y="11329"/>
            <a:ext cx="2247899" cy="4025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9" name="Содержимое 8" descr="20180416_102820[429].jpg"/>
          <p:cNvPicPr/>
          <p:nvPr/>
        </p:nvPicPr>
        <p:blipFill>
          <a:blip r:embed="rId18" cstate="print"/>
          <a:stretch>
            <a:fillRect/>
          </a:stretch>
        </p:blipFill>
        <p:spPr>
          <a:xfrm rot="5400000">
            <a:off x="1228919" y="17388"/>
            <a:ext cx="2224620" cy="4036212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10952154" y="53345"/>
            <a:ext cx="736270" cy="524406"/>
            <a:chOff x="12722556" y="1372910"/>
            <a:chExt cx="736270" cy="524406"/>
          </a:xfrm>
        </p:grpSpPr>
        <p:sp>
          <p:nvSpPr>
            <p:cNvPr id="43" name="Овал 42"/>
            <p:cNvSpPr/>
            <p:nvPr/>
          </p:nvSpPr>
          <p:spPr>
            <a:xfrm>
              <a:off x="12722556" y="1372910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8625" y="1433047"/>
              <a:ext cx="404132" cy="404132"/>
            </a:xfrm>
            <a:prstGeom prst="rect">
              <a:avLst/>
            </a:prstGeom>
          </p:spPr>
        </p:pic>
      </p:grpSp>
      <p:pic>
        <p:nvPicPr>
          <p:cNvPr id="45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2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cxnSp>
        <p:nvCxnSpPr>
          <p:cNvPr id="47" name="Прямая соединительная линия 46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952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23503" y="660038"/>
            <a:ext cx="12177183" cy="594073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69950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твердой пшеницы «Каргала 71»</a:t>
            </a:r>
          </a:p>
          <a:p>
            <a:pPr algn="ctr"/>
            <a:r>
              <a:rPr lang="ru-RU" sz="16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2188731" y="6030441"/>
            <a:ext cx="4088172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63640" y="3051248"/>
            <a:ext cx="692314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9852" y="3289796"/>
            <a:ext cx="4562790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Ботаническая разновидность гордеиформе.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среднеспелый, вегетационный период 78-84 суток, засухоустойчивый, имеет стабильную урожайность по годам. Высокий уровень конкурентоспособности при совместном испытании лучших отечественных 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инорайонных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сортов твердой пшеницы, повышенная жаростойкость и высокое качество зерна для изготовления различных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пастопродуктов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008580" y="4379035"/>
            <a:ext cx="687820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мягкой пшеницы Каргала 71 адаптирован к использованию их в условиях климата Казахстана.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965630" y="1372372"/>
            <a:ext cx="692115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Соломина средней длины (75-85 см), прочная. Куст прямостоячий. Сорт устойчив к полеганию и осыпанию. Масса 1000 зерен 36,5-42,3 г. В естественных условиях сорт не поражается пыльной головней, бурой ржавчиной – слабо.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65604" y="287360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989203" y="2577201"/>
            <a:ext cx="4009940" cy="371549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5008580" y="3827292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928273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Picture 2" descr="DSCF695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39" y="823590"/>
            <a:ext cx="4027739" cy="195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650919" y="6050865"/>
            <a:ext cx="24621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</a:t>
            </a: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«Актюбинская сельскохозяйственная опытная станция»</a:t>
            </a:r>
          </a:p>
        </p:txBody>
      </p:sp>
    </p:spTree>
    <p:extLst>
      <p:ext uri="{BB962C8B-B14F-4D97-AF65-F5344CB8AC3E}">
        <p14:creationId xmlns:p14="http://schemas.microsoft.com/office/powerpoint/2010/main" val="1823605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01818"/>
            <a:ext cx="12177183" cy="612067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1906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33942" y="3530265"/>
            <a:ext cx="7094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0" y="3613419"/>
            <a:ext cx="4256417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индивидуального отбора из гибридной Раннеспелый сорт. Вегетационный период 67-89 дней.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Разновидность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лютесценс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Колос белый, безостый, цилиндрический, плотный (20-23 членика на 8,1 см). Стебель полый, прочный, имеет характерный фиолетовый оттенок. Листья темно-зеленого цвета.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32386" y="4722293"/>
            <a:ext cx="709582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пшеница яровая твердая Серке адаптирован к использованию их в условиях юго-восточных и западных областях Казахстана.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32386" y="1341648"/>
            <a:ext cx="709582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Средняя урожайность сорта за 3 года испытания в КСИ 38,5 ц/га. Макаронные качества: Масса 1000 зерен 38-40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натура 797 г/л, содержание клейковины – 33,2%, белка - 15-17%. Общая оценка макаронных качеств – 4,4 балла. Устойчивость к болезням и	 климатическим условиям: Засухоустойчив. Пыльной головней, бурой и стебельной ржавчинами поражается меньше стандартных сортов.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0" y="3175153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7" y="3049197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7" y="4245065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08788" algn="l"/>
              </a:tabLst>
              <a:defRPr/>
            </a:pPr>
            <a:r>
              <a:rPr kumimoji="0" lang="ru-RU" sz="1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пшеница яровая твердая «Серке»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0" y="919238"/>
            <a:ext cx="4256417" cy="2055741"/>
          </a:xfrm>
          <a:prstGeom prst="rect">
            <a:avLst/>
          </a:prstGeom>
          <a:noFill/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284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1358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55344" y="2856479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4093746"/>
            <a:ext cx="43824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Пшеница мягкая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гостианум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Triticum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aestivum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hostianum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скороспелый. Вегетационный период с 165-168 дней. Тип развития озимый.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Морозо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и зимостойкость высокая. Устойчив к весенним заморозкам.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Жаро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засухоустойчивость высокая.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55344" y="4090872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пшеницы яровая мягкая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Шөл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Южно-Казахстанских областях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Масса 1000 зерен 40,8-49,0 г, натура 757-820г/л. Клейковина 28-32%, белок 12-14%. Количество зерен в главном колосе 45,5-60,5, продуктивная кустистость 2,2 -2,8 Урожайность от 25,5- 40,5ц/га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Красноводопадская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СХОС»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654614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339823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55344" y="3601578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41902" y="154100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пшеница мягкая озимая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Шөл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C8B47C4-489C-45CE-A4A2-CEA5C4E4B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2" y="944714"/>
            <a:ext cx="4198457" cy="260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383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-16329" y="660038"/>
            <a:ext cx="12192000" cy="72008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0" y="666298"/>
            <a:ext cx="12177183" cy="605619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" y="1"/>
            <a:ext cx="12184232" cy="71616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22226" y="3499819"/>
            <a:ext cx="709818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64415" y="3452334"/>
            <a:ext cx="4256417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Индивидуально-семейственного отбора из популяции сорта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Алмалы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6783-69/7 Сорт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среднераннеспелый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вегетационный период 265 дней, среднерослый.. Зимостойкость и засухоустойчивость сорта на уровне стандарта.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766072"/>
            <a:ext cx="689353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пшеница озимая мягкая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Егемен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адаптирован к использованию их в условиях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Южно-Казахстанской областях, а также в условиях обеспеченной,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полуобеспеченной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осадками степных, горно-степных и поливных зон Казахстана и Средней Азии.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724596" y="1347811"/>
            <a:ext cx="709582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 в среднем составил 70,2 ц/га в условиях полива, превышение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Алмалы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4,6 ц/га. В производственных условиях урожайность составила в среднем 53,5 ц/га, прибавка была 3,2 ц/га.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Мукомольные и хлебопекарные качества: Сорт отмечен высокими технологическими качествами зерна: натура - 753-803 г/л. Сорт высокоурожайный, превышающий стандарт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Алмалы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3,0-6,0 ц/га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24930" y="3026850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724596" y="3035039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6" y="4238673"/>
            <a:ext cx="4047840" cy="396223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063507" cy="372788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43188" y="155166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08788" algn="l"/>
              </a:tabLst>
              <a:defRPr/>
            </a:pPr>
            <a:r>
              <a:rPr kumimoji="0" lang="ru-RU" sz="1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пшеница озимая мягкая «</a:t>
            </a:r>
            <a:r>
              <a:rPr kumimoji="0" lang="ru-RU" sz="1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Егемен</a:t>
            </a:r>
            <a:r>
              <a:rPr kumimoji="0" lang="ru-RU" sz="1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r="7521"/>
          <a:stretch/>
        </p:blipFill>
        <p:spPr bwMode="auto">
          <a:xfrm>
            <a:off x="230720" y="873265"/>
            <a:ext cx="4123809" cy="20024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059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66298"/>
            <a:ext cx="12177183" cy="605619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1"/>
            <a:ext cx="12208329" cy="71025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3036024"/>
            <a:ext cx="709582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0" y="3915044"/>
            <a:ext cx="4256417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Выведен методом внутривидовой гибридизации с последующим индивидуальным отбором из гибридной популяции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Сапалы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Опакс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55. Общая характеристика: Сорт устойчив к полеганию.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88667" y="4337095"/>
            <a:ext cx="712624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пшеница озимая мягкая Матай адаптирован к использованию их в условиях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Жамбылской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Южно- Казахстанской областях 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Кыргызской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Республике.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19104"/>
            <a:ext cx="709582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на размножение составила 41,4ц/га, у стандарта Стекловидная 24- 39,2ц/га.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Мукомольные и хлебопекарные качества: Сорт высокопродуктивный 85-90 ц/га на орошении, скороспелый, вегетационный период 255-257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7" y="2552055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798710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08788" algn="l"/>
              </a:tabLst>
              <a:defRPr/>
            </a:pPr>
            <a:r>
              <a:rPr kumimoji="0" lang="ru-RU" sz="1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пшеница озимая мягкая «Матай»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9" y="954570"/>
            <a:ext cx="4123809" cy="2443886"/>
          </a:xfrm>
          <a:prstGeom prst="rect">
            <a:avLst/>
          </a:prstGeom>
          <a:noFill/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139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83212"/>
            <a:ext cx="12177183" cy="5813149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1895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48264" y="2811765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46708" y="4049171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пшеницы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Волгоуральская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 к использованию их в условиях засушливого климата Западно-Казахстанской области.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 белка в зерне 14,5-16%, сырой клейковины - 32-36%, сила муки - 280-400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е.а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валориметрическая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оценка-75-90%, объем хлеба 900-1200 мл., общая хлебопекарная оценка 4,0-4,6 балла.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«Уральская СХОС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62375" y="2316460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62376" y="3612564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77181" y="149521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мягкой пшеницы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Волгоуральская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sp>
        <p:nvSpPr>
          <p:cNvPr id="35" name="Параллелограмм 34"/>
          <p:cNvSpPr/>
          <p:nvPr/>
        </p:nvSpPr>
        <p:spPr>
          <a:xfrm>
            <a:off x="190282" y="2917206"/>
            <a:ext cx="4165804" cy="356936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pic>
        <p:nvPicPr>
          <p:cNvPr id="39" name="Рисунок 38" descr="DSC08461">
            <a:extLst>
              <a:ext uri="{FF2B5EF4-FFF2-40B4-BE49-F238E27FC236}">
                <a16:creationId xmlns:a16="http://schemas.microsoft.com/office/drawing/2014/main" id="{481707BE-4043-4AE7-9A12-71DD082681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" t="-2547" r="13213" b="2547"/>
          <a:stretch/>
        </p:blipFill>
        <p:spPr bwMode="auto">
          <a:xfrm>
            <a:off x="190282" y="722899"/>
            <a:ext cx="4216308" cy="20624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190282" y="3469139"/>
            <a:ext cx="4216308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Имеет повышенное содержание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каротиноидных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пигментов в эндосперме, что в сочетании с отличными реологическими свойствами теста делает зерно пригодным для использования в макаронной промышленности. Вегетационный период 78-80 дней. 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385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60038"/>
            <a:ext cx="12177183" cy="606245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0487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255090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4647" y="3309317"/>
            <a:ext cx="419845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индивидуального отбора из гибридной популяции Богарная-56 /Теплоключенская-2//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Ростовчанка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Среднеранний сорт. Среднерослый, стебель средней толщины и прочности. Зерно при созревании не осыпается, хорошо вымолачивается. Разновидность эритроспермум.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Жаро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и засухоустойчивость высокая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497522"/>
            <a:ext cx="68935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пшеница озимая мягкая Стекловидная-24 адаптирован к использованию их в условиях на богарных и неполивных землях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Жамбылской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Южно-Казахстанской областей.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20645" y="1277116"/>
            <a:ext cx="709582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За годы испытаний на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сортоучастках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средняя урожайность в богарных условиях 26 ц/га, в условиях полива до 70 ц/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га.Мукомольные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хлебопекарные качества: Масса 1000 зерен 44-48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натура 750- 790 г/л. По качеству зерна включен в список сильных Устойчив к весенним заморозкам.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2880341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779476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972480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08788" algn="l"/>
              </a:tabLst>
              <a:defRPr/>
            </a:pPr>
            <a:r>
              <a:rPr kumimoji="0" lang="ru-RU" sz="1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пшеница озимая мягкая «Стекловидная-24»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grpSp>
        <p:nvGrpSpPr>
          <p:cNvPr id="33" name="Группа 32"/>
          <p:cNvGrpSpPr>
            <a:grpSpLocks/>
          </p:cNvGrpSpPr>
          <p:nvPr/>
        </p:nvGrpSpPr>
        <p:grpSpPr bwMode="auto">
          <a:xfrm>
            <a:off x="-73658" y="558209"/>
            <a:ext cx="4607966" cy="2510799"/>
            <a:chOff x="0" y="0"/>
            <a:chExt cx="3202" cy="2383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02" cy="2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" y="302"/>
              <a:ext cx="2602" cy="1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818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769" y="-57587"/>
            <a:ext cx="12199769" cy="76341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1900" y="2834840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382472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Высокозимостойкий, неполегающий, устойчив к осыпанию и прорастанию зерна, слабо поражается болезнями, высокоурожайный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8306" y="4039682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озимая мягкая пшеница Нур-38 адаптирован к использованию их в условиях Восточно-Казахстанской области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среднераннеспелый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вегетационный период 305-327 дней средняя урожайность 60 ц/га масса 1000 зерен 40-42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содержание клейковины 28-34,0 %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«Восточно-Казахстанская СХОС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46731" y="2337733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43916" y="3590423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9" y="153988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08788" algn="l"/>
              </a:tabLst>
              <a:defRPr/>
            </a:pPr>
            <a:r>
              <a:rPr kumimoji="0" lang="ru-RU" sz="1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озимая мягкая пшеница «Нур-38»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EF65433-85D0-4EA5-AA04-2C066FD33F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6" b="17888"/>
          <a:stretch/>
        </p:blipFill>
        <p:spPr bwMode="auto">
          <a:xfrm>
            <a:off x="230721" y="821115"/>
            <a:ext cx="4239399" cy="24716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189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81012"/>
            <a:ext cx="12177183" cy="6041478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3204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746061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9170" y="3068073"/>
            <a:ext cx="4256417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индивидуального отбора из гибридной популяции Юбилейная Осетии/Октоплоидное тритикале ЛВ-1//Безостая 1 Среднеранний сорт. Среднерослый, стебель среднепрочный. Устойчив к полеганию и осыпанию зерна.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Разновидность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пиротрикс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Колос красный, безостый, чешуи опушенные, зерно красное. Колос слабо веретеновидный, длиной 8-10 см, число колосков в колосе 13-14 шт.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938812"/>
            <a:ext cx="686311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пшеница озимая мягкая Богарная 56 адаптирован к использованию их в условиях малообеспеченной богары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Жамбылской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Кызылординской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областей.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893535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На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Илийском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ГСУ средняя урожайность 38 ц/га.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Мукомольные и хлебопекарные качества: Масса 1000 зерен 31,6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натура 794 г/л. Сорт включен в список сильных пшениц. Формирует очень высокие показатели качества зерна по любым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предшественникам.Характеризуется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исключительно высокой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жаро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и засухоустойчивостью. Бурой ржавчиной и мучнистой росой в богарных условиях не поражается.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347641" y="2631013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7" y="3305866"/>
            <a:ext cx="4142332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4469828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757209" y="151443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пшеница озимая мягкая «Богарная 56»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98" y="598885"/>
            <a:ext cx="4390679" cy="217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141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710069"/>
            <a:ext cx="12160854" cy="6026825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26778" cy="71202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3522039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19" y="3108609"/>
            <a:ext cx="4256417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индивидуального отбора из гибридной популяции Г-1782-125п Среднеспелый сорт, вегетационный период 264-270   дней. Высота растений 81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см.Разновидность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барбаросса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Колос призматический, средней длины (8-9 см), средней плотности (18-19 колосков на 10 см стержня). Зубец колосковой чешуи длинный (8-9 см), характер плеча прямой, киль выражен слабо, ости по всему колосу длиной 7-8 см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748305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озимый тритикале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Азиада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области.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891979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Средняя урожайность за годы испытания 37,5 ц/га.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Мукомольные и хлебопекарные качества: Масса 1000 зерен 38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натура 796,9 г/л, содержание белка 15,8%, сырой клейковины 36,4%. Общая хлебопекарная оценка хорошая.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Устойчивость к болезням и климатическим условиям: Зимостойкость средняя.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97024" y="268628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3059541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4257199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39330" y="153873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08788" algn="l"/>
              </a:tabLst>
              <a:defRPr/>
            </a:pPr>
            <a:r>
              <a:rPr kumimoji="0" lang="ru-RU" sz="1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пшеница озимая мягкая «Алатау»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4" name="Рисунок 3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9" y="578994"/>
            <a:ext cx="4522065" cy="2202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711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27594"/>
            <a:ext cx="12177183" cy="6094895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0488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3450194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9669" y="3355138"/>
            <a:ext cx="4488595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межсортовой гибридизации с последующим индивидуальным отбором из гибридной комбинации К-50431 Среднеранний сорт, вегетационный период 250-280 дней. Высота растений 95-110 см. Разновидность эритроспермум-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нигриаристатум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Колос цилиндрический белый, ости белые, постепенно переходят в черный цвет. Длина колоса 11- 12 см, средней плотности, ширина 4,0-4,5 мм.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88667" y="4663547"/>
            <a:ext cx="68935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пшеница озимая мягкая Алатау адаптирован к использованию их в условиях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Жамбылской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Кызылординской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Южно-Казахстанской областях.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21465" y="1272136"/>
            <a:ext cx="6860737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Илийском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ГСУ средняя урожайность 42 ц/га. Формирует в условиях производства урожайность в пределах 50-60 ц/га.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Мукомольные и хлебопекарные качества: Масса 1000 зерен 46-48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натура 788,6 г/л, содержание белка от 13,5 до 15,5%, сырой клейковины от 28 до 32%. Сорт относится к особо ценным пшеницам. Хлебопекарная оценка хорошая.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0" y="2893241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62155" y="2985128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62155" y="4185784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62155" y="843396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0095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08788" algn="l"/>
              </a:tabLst>
              <a:defRPr/>
            </a:pPr>
            <a:r>
              <a:rPr kumimoji="0" lang="ru-RU" sz="1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пшеница озимая мягкая «Алатау»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2" y="669722"/>
            <a:ext cx="4390679" cy="2281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68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16328" y="1"/>
            <a:ext cx="12192000" cy="69658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8" y="2520223"/>
            <a:ext cx="692062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123807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среднеспелый. вегетационный период -76 дней. урожайность достигает 38-40 ц/га. Сорт отличается высокорослым стеблем. Рекомендуется к использованию в хозяйствах с развитым животноводством в качестве кормового ячменя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8" y="3720643"/>
            <a:ext cx="692062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пшеницы яровая мягкая Великан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Костанайской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Северо-Казахстанской  областях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17730"/>
            <a:ext cx="692115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 достигает 38-40 ц/га. Масса 1000 зерен 52,3 г. содержание белка 15,0%.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«Карабалыкская СХОС»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8" y="2050568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8" y="3236216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41902" y="169704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я</a:t>
            </a:r>
            <a:r>
              <a:rPr lang="ru-RU" sz="1600" b="1" i="1" dirty="0">
                <a:ln w="0"/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чменя яровой «Великан»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937D8-7D10-49E4-9442-F658E8EDA2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119" y="806488"/>
            <a:ext cx="4075410" cy="2498126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394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83212"/>
            <a:ext cx="12177183" cy="5813149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7769" y="0"/>
            <a:ext cx="12211763" cy="67917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90838" y="2648800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90037" y="3824960"/>
            <a:ext cx="4123808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среднеспелый вегетационный период -70-76 дней Сорт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высокозасухоустойчив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способен выдерживать длительное отсутствие осадков и высокие температуры, относится к сортам степного экотипа, зернофуражного направления использования.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89282" y="3886206"/>
            <a:ext cx="68935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пшеницы яровая мягкая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Медикум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18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Костанайской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Северо-Казахстанской  областях	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 достигает 40-42 ц/га. масса 1000 зерен 43,0 г. содержание белка 15,2%.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«Карабалыкская СХОС»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90037" y="3396695"/>
            <a:ext cx="4164492" cy="320337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04949" y="2153495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39251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9782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ячменя яровой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Медикум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18»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CBAD854-376D-45CA-8594-9A7E998EA1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037" y="797943"/>
            <a:ext cx="4164492" cy="2455923"/>
          </a:xfrm>
          <a:prstGeom prst="rect">
            <a:avLst/>
          </a:prstGeom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588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87162"/>
            <a:ext cx="12160854" cy="594961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3560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2199123" y="6028771"/>
            <a:ext cx="4077780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82009" y="3122684"/>
            <a:ext cx="68640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4777" y="3809773"/>
            <a:ext cx="4065231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Солеустойчивый сорт ячменя Алтын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арай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отличается  скороспелостью в сочетании с высокой продуктивностью на засоленных почвах. Создан методом индивидуального отбора из гибридной популяции 2/07-4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Aths|Lignee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686 (5-22) 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Асем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ru-RU" sz="1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82009" y="4381781"/>
            <a:ext cx="692696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Солеустойчивый ячменя алтын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арай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Кызылординской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Северо-Казахстанской, Павлодарской областях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409930"/>
            <a:ext cx="692115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кормового направления с высоким качеством зерна: содержания белка  15 %, сбалансированный по аминокислотному составу с содержанием лизина 0,5%.  Рекомендуется использовать в качестве покровной культуры многолетних бобовых трав.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17492" y="6116433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рисоводства им. И.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Жахаева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95799" y="3338997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82009" y="2667566"/>
            <a:ext cx="4095080" cy="301724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3280" y="3874566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pic>
        <p:nvPicPr>
          <p:cNvPr id="57" name="Рисунок 56" descr="C:\Users\Лаура\Desktop\Новая папка\IMG_0497-11-10-18-06-15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6" y="899908"/>
            <a:ext cx="4025053" cy="2247900"/>
          </a:xfrm>
          <a:prstGeom prst="rect">
            <a:avLst/>
          </a:prstGeom>
          <a:noFill/>
          <a:ln>
            <a:noFill/>
          </a:ln>
          <a:effectLst>
            <a:outerShdw blurRad="177800" dir="5400000" sx="82000" sy="82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48554" y="172993"/>
            <a:ext cx="10448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Солеустойчивый сорт ячменя «Алтын </a:t>
            </a:r>
            <a:r>
              <a:rPr lang="ru-RU" sz="1600" b="1" i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арай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 descr="C:\Documents and Settings\Комп-1\Рабочий стол\Новая папка\20140610_11443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9476" y="899908"/>
            <a:ext cx="4025053" cy="223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Баран-производитель ордабасинской породы">
            <a:hlinkClick r:id="rId12"/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7" y="899909"/>
            <a:ext cx="4025052" cy="223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2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3" t="19504" r="15567" b="11812"/>
          <a:stretch>
            <a:fillRect/>
          </a:stretch>
        </p:blipFill>
        <p:spPr bwMode="auto">
          <a:xfrm>
            <a:off x="329477" y="899909"/>
            <a:ext cx="4025052" cy="224789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1026" name="Picture 2" descr="C:\Users\Baur\Desktop\пчела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1" y="898219"/>
            <a:ext cx="3989857" cy="223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 descr="Изображение выглядит как природа, внешний, грязь&#10;&#10;Автоматически созданное описание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9870" y="23020"/>
            <a:ext cx="2239460" cy="3989858"/>
          </a:xfrm>
          <a:prstGeom prst="rect">
            <a:avLst/>
          </a:prstGeom>
        </p:spPr>
      </p:pic>
      <p:pic>
        <p:nvPicPr>
          <p:cNvPr id="39" name="Рисунок 38" descr="C:\Users\rc_comp\Downloads\IMG-20190731-WA0050.jpg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7" b="13043"/>
          <a:stretch/>
        </p:blipFill>
        <p:spPr bwMode="auto">
          <a:xfrm>
            <a:off x="377559" y="909325"/>
            <a:ext cx="3976969" cy="2213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 descr="P7200556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9477" y="909325"/>
            <a:ext cx="4025051" cy="22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G:\DCIM\101MSDCF\DSC06736.JPG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r="22299"/>
          <a:stretch/>
        </p:blipFill>
        <p:spPr bwMode="auto">
          <a:xfrm rot="16200000">
            <a:off x="1218053" y="11329"/>
            <a:ext cx="2247899" cy="4025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Рисунок 41" descr="C:\Users\Малик\Downloads\IMG-20211029-WA0073.jpg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41" y="898218"/>
            <a:ext cx="4050388" cy="2249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 descr="D:\КазНИИЛХА\ПИСЬМА  ОФИЦИАЛЬНЫЕ\ЦТК 22-10-2021_07-51-21\ответ\Сосна обыкновенная Төзімді қарағай.JPG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1" y="863638"/>
            <a:ext cx="4123808" cy="23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43" descr="D:\ОТДЕЛ СЕЛЕКЦИИ\Патенты\СОРТА СОСНЫ\2020\Новая папка\Сосна обыкновенная Жоғары қарағай.jpg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32" y="827893"/>
            <a:ext cx="4150497" cy="2352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 descr="C:\Users\Администратор\Desktop\2017 отчет\20170919_142016.jpg"/>
          <p:cNvPicPr/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04031" y="859908"/>
            <a:ext cx="4150497" cy="232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Документы Лауры\Фотографии\фото поле 2015\фото снопов\DSC_0237.JPG"/>
          <p:cNvPicPr/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7" r="12470"/>
          <a:stretch/>
        </p:blipFill>
        <p:spPr bwMode="auto">
          <a:xfrm>
            <a:off x="156072" y="827893"/>
            <a:ext cx="4203263" cy="2365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Рисунок 45" descr="C:\Документы Лауры\Фотографии\фото 2016\DSC_0556.JPG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1" y="827893"/>
            <a:ext cx="4198456" cy="237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26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188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01031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47486" y="3496536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382472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Среднеспелый, колошение на 105-110 сутки Сорт интенсивного типа. Пыльной головней поражается ниже средней степенью. Урожай зерна в условиях обеспеченной богары 50 п/га.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848372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пшеницы яровая мягкая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Шөл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Южно-Казахстанских областях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Масса 1000 зерен 41-44 гг. Щетинка у основания зерна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коротковолосистая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Цветковая чешуи грубые, опущенные, переход цветковой чешуи в ость постепенный, зубчики на цветковой чешуи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слабозазубрены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Сорт устойчив к осыпанию.</a:t>
            </a:r>
          </a:p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Стебель средней толщины (4 мм), высокоустойчив к полеганию, соломина средней высоты (70 см).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Красноводопадская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СХОС»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3068809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4279890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81374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озимый ячмень «Береке 54»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DE5AC51-91FF-4E87-A3AA-D742AC4D83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1" y="786049"/>
            <a:ext cx="4172408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051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728564"/>
            <a:ext cx="12177183" cy="5993925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3473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63746" y="3187009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6072" y="3411823"/>
            <a:ext cx="430033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индивидуального отбора из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сортопопуляции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vavilon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//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zazjan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80-5151. Среднеспелый сорт. Устойчивость к болезням и климатическим условиям: устойчив к болезням, поражается только ложномучнистой росой и период в поздней осени. Вредителями не  повреждается. Засухоустойчивость  хорошая в весенний и летний периоды.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914685" y="4438349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ячмень озимый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айдын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774432" y="1291891"/>
            <a:ext cx="686311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кормовая масса и урожайность семян – высокая. По данным КСИ  за два цикла урожайность зеленой массы составила  424,6 ц/га; сена – 86,5  ц/га и семян – 6,98 ц/га, что превышает стандартный сорт Алма-Атинский -2 на 23,9; 22; 24,6 % соответственно. 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83405" y="2954491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63746" y="2717828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914268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ячмень озимый «</a:t>
            </a:r>
            <a:r>
              <a:rPr lang="en-US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йдын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699" y="591173"/>
            <a:ext cx="4503347" cy="247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392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1912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0" y="728564"/>
            <a:ext cx="12177183" cy="5993925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19502" y="3018293"/>
            <a:ext cx="7094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6072" y="3518618"/>
            <a:ext cx="4331065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индивидуального отбора из F3 Прибой х Стрела.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Среднеспелый сорт. Устойчив к полеганию и осыпанию при перестое. Устойчив пониканию колоса. Разновидность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лютесценс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Устойчивость к болезням и климатическим условиям. Сорт отличается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солеустойчивостью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устойчив к пыльной головне.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17946" y="4255699"/>
            <a:ext cx="709582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пшеница озимая мягкая Казахстанская 10 адаптирован к использованию их в условиях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Кызылординской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областях.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717946" y="1345338"/>
            <a:ext cx="709582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Сорт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двуручка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максимальная урожайность на орошении в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КазНИИЗиР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80 ц/га.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Мукомольные и хлебопекарные качества: Масса 1000 зерен 33-43 гр. Относится к ценной пшенице.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56072" y="3067582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733613" y="2522988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733614" y="3819092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08788" algn="l"/>
              </a:tabLst>
              <a:defRPr/>
            </a:pPr>
            <a:r>
              <a:rPr kumimoji="0" lang="ru-RU" sz="1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пшеница яровая мягкая «Казахстанская 10»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9" name="Рисунок 38" descr="Казахстанская 10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r="10151"/>
          <a:stretch/>
        </p:blipFill>
        <p:spPr bwMode="auto">
          <a:xfrm>
            <a:off x="154647" y="815704"/>
            <a:ext cx="4125233" cy="21301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269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-16328" y="703884"/>
            <a:ext cx="12193512" cy="6018606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1"/>
            <a:ext cx="12208329" cy="71912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49826" y="3156144"/>
            <a:ext cx="720409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00302" y="3508686"/>
            <a:ext cx="425641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индивидуального отбора из гибридной популяции  – 26180 среднеспелый  сорт.  Вегетационный  период  70-88 дней устойчив к ранневесенним заморозкам, полеганию и осыпанию. Устойчивость к болезням и климатическим	условиям: Засухоустойчив. Вынослив к болезням, устойчив к желтой ржавчине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49826" y="4404510"/>
            <a:ext cx="720409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ячмень яровой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Жамбылской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Туркестанской области.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8" y="1221752"/>
            <a:ext cx="725050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Качества зерна: масса 1000 зерен – 50,0 гр. Содержание белка в зерне 11,8- 13,2%. Разновидность –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nutans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двурядный, яровой, высота растений 72-92см., продуктивная кустистость 2,0-2,7 шт., число зерен в колосе – 22-25 шт., колос средней плотности. Урожайность: Средняя урожайность сорта за 3 года испытания в КСИ 24,1 ц/га.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00302" y="3088059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8" y="2663940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49826" y="3882180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ячмень яровой «Жан»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88" y="903169"/>
            <a:ext cx="3950036" cy="2075970"/>
          </a:xfrm>
          <a:prstGeom prst="rect">
            <a:avLst/>
          </a:prstGeom>
          <a:noFill/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652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714894"/>
            <a:ext cx="12177183" cy="6007595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1"/>
            <a:ext cx="12208329" cy="70986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48428" y="3225275"/>
            <a:ext cx="704116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72303" y="3587160"/>
            <a:ext cx="403120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индивидуального отбора из гибридной популяции К-524115 х  24/80-3. среднеспелый  сорт вегетационный  период  78-79 дней. Устойчив к ранневесенним заморозкам, полеганию и устойчивость к болезням и климатическим условиям. Устойчив к возбудителям  пыльной и твердой  головни, осыпанию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05604" y="4547334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ячмень яровой КазСуффле-1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32387" y="1303967"/>
            <a:ext cx="7041166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Качество зерна: масса 1000 зерен – 50,8 гр. Содержание белка в зерне 11,5%, крахмала 62-64%,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экстрактивность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77,7%.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Средняя урожайность сорта за 3 года испытания в КСИ 60,2 ц/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га..Разновидность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nutans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двурядный, яровой, высота растений 79-90см., продуктивная кустистость 1,9-3,1 шт.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0" y="3190498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2386" y="2740009"/>
            <a:ext cx="4141709" cy="382768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6095" y="3944181"/>
            <a:ext cx="4158000" cy="431653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ячмень яровой «КазСуффле-1»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" y="855617"/>
            <a:ext cx="3994311" cy="2202266"/>
          </a:xfrm>
          <a:prstGeom prst="rect">
            <a:avLst/>
          </a:prstGeom>
          <a:noFill/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030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98140"/>
            <a:ext cx="12177184" cy="602435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33265" y="1"/>
            <a:ext cx="12225265" cy="69813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7302" y="3256076"/>
            <a:ext cx="725284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5410" y="3246897"/>
            <a:ext cx="4481936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индивидуального отбора из гибридной популяции 23907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Вегетационный период 97-101 дней Устойчив к полеганию и осыпанию при перестое. Разновидность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нутанс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Двурядный, яровой ячмень. Устойчивость к болезням и климатическим условиям: Засухоустойчивость высокая. Устойчив к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ранне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-весенним заморозкам.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7302" y="4531663"/>
            <a:ext cx="709774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Ячмень яровой Север-1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8" y="1310716"/>
            <a:ext cx="725050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Средняя урожайность за 3 года конкурсного  сортоиспытания   64,1 ц/га. Качественные  показатели:  Сорт  пивоваренного  направления.  Масса  1000 зерен 49,9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содержание белка до 11,5%, крахмала 60-64%, экстрактивных веществ 76-80%. , высота растений 84-92 см, продуктивная кустистость 2,5-3,1 шт.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7005" y="2812657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1413" y="2760771"/>
            <a:ext cx="4146227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1413" y="402011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Ячмень яровой «Север-1»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630" y="649143"/>
            <a:ext cx="4864127" cy="2286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72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29934"/>
            <a:ext cx="12177183" cy="6092556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1"/>
            <a:ext cx="12208329" cy="71912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4" y="3249150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82106" y="3309316"/>
            <a:ext cx="4172422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Среднеранний сорт. Вегетационный период 84-95 дней, Устойчив к полеганию и осыпанию. Разновидность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нутанс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Двурядный ячмень. Форма куста прямостоячая. Лист длинный, средней ширины, без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опушения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окраска зеленая. Колос цилиндрической формы, окраска желтая, средней плотности. Устойчивость к болезням и климатическим условиям, Слабо восприимчив к пыльной головне.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8" y="4454472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ячмень яровой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Сусын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8" y="1301774"/>
            <a:ext cx="689353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Средняя урожайность сорта за 3 года конкурсного сортоиспытания 57,5 ц/га. Качественные показатели: Сорт зернофуражного направления. Масса 1000 зерен 47,5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натура 727 г/л, содержание белка до 11,7%, крахмала 64%. Высота растений 95-105 см, продуктивная кустистость 3,5-4,2 шт.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66757" y="2827228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5" y="2785929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6" y="396973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ячмень яровой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Сусын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59" y="529835"/>
            <a:ext cx="4619296" cy="243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4875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66298"/>
            <a:ext cx="12177183" cy="605619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69203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7052" y="2982743"/>
            <a:ext cx="700598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48888" y="3348690"/>
            <a:ext cx="4198456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Среднеспелый сорт. Вегетационный период 79-80 дней. Устойчив к полеганию и осыпанию при перестое.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Разновидность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нутанс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Двурядный яровой ячмень. Форма куста прямостоячая. Колос параллельной формы, окраска желтая, средней плотности. Устойчивость к болезням и климатическим условиям: Засухоустойчивость высокая. Устойчив к ранневесенним заморозкам.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5496" y="4173663"/>
            <a:ext cx="700753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ячмень яровой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Сымбат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Жамбылской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Костанайской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Северо- Казахстанской областях.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01817"/>
            <a:ext cx="700394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В Северо-Казахстанской области средняя урожайность 27,2 ц/га. Качественные показатели: Сорт кормового и пищевого направления. Натура 648,3 г/л, содержание белка 11,4%, выход крупы 39%. Высота растений 82-86 см, продуктивная кустистость 1,6-1,8 шт.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56072" y="2916221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1163" y="2521162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5496" y="3676782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ячмень яровой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Сымбат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66" y="478058"/>
            <a:ext cx="4604147" cy="265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920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-1" y="601819"/>
            <a:ext cx="12150655" cy="6125536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69486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82600" y="3340524"/>
            <a:ext cx="4288798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индивидуального отбора из гибридной популяции БИ-5 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Арна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Среднеранний сорт. Высота растений 84 см. Устойчивость к полеганию и осыпанию высокая.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Апробационные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признаки: Разновидность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нутанс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Куст прямостоячий, Соломина полая, колос цилиндрической формы, рыхлый. Зерно удлиненной формы, окрашенная. Устойчивость к болезням и климатическим условиям.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55644" y="4233085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ячмень яровой Улар адаптирован к использованию их в условия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221752"/>
            <a:ext cx="682501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Средняя урожайность в условиях богары 18,3 ц/га Качественные показатели: Направление использования: зерновое. Масса 1000 зерен 47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содержание белка 12,3%, выровненность 89,5%, выход крупы 41,5%.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82600" y="2922630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788667" y="2457163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2891" y="3663590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ячмень яровой «Улар»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33" y="476911"/>
            <a:ext cx="4835781" cy="262048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Прямоугольник 32"/>
          <p:cNvSpPr/>
          <p:nvPr/>
        </p:nvSpPr>
        <p:spPr>
          <a:xfrm>
            <a:off x="4752120" y="2948978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pic>
        <p:nvPicPr>
          <p:cNvPr id="34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905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69472"/>
            <a:ext cx="12177184" cy="6053017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1980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42868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3692101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1" y="3245825"/>
            <a:ext cx="4123809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Гибридной популяции К - 26180 х Харьковская 73. Раннеспелый сорт. Вегетационный период 75-85 дней, высота растений 78-87 см, продуктивная кустистость 2,6-3,7 шт. Устойчивость к полеганию, осыпанию и прорастанию на корню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высокая.Разновидность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нутанс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двурядный ячмень.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830139"/>
            <a:ext cx="689353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ячмень яровой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Арна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Акмолинской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Восточно- Казахстанской,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Жамбылской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Костанайской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Северо-Казахстанской и Южно-Казахстанской областях.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06520"/>
            <a:ext cx="689197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Средняя урожайность за 3 года конкурсного испытания 63,1 ц/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га.Сорт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пивоваренного направления. Масса 1000 зерен 50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натура 704,7 г/л, содержание белка не более 12%, крахмала 60-63%, экстрактивных веществ 76-81%. </a:t>
            </a:r>
            <a:r>
              <a:rPr lang="ru-RU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Устойчивость к болезням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Засухоустойчивый сорт. Устойчив к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ранне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-весенним заморозкам. Средневосприимчив к каменной головне, слабовосприимчив к пыльной головне.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29165" y="2768401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7" y="3257215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439286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38159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ячмень яровой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Арна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 descr="Арна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53" y="872839"/>
            <a:ext cx="4071720" cy="1758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085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87852"/>
            <a:ext cx="12177183" cy="6034638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69813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80712" y="3498516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53445" y="3477889"/>
            <a:ext cx="4256417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Среднеспелый сорт. Высота растений 120 см. Устойчивость к засухе и полеганию высокая. Разновидность эритроспермум. Колос пирамидальной формы, удлиненный, средней плотности. Ости длинные, прямые, расположены по всему колосу. Зерно крупное, удлиненное, красное, с неглубокой бороздкой.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81087" y="4816487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озимый тритикале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Азиада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Жамбылской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областях.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11586"/>
            <a:ext cx="709582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Средняя урожайность на богаре 38,5 ц/га. Максимальная урожайность 62,1 ц/га получена на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Саркандском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ГСУ в 2013 году.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Качественные  показатели:  Масса  1000  зерен  52,4 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содержание  белка 13,6%. Сорт кормового направления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Устойчивость к болезням и климатическим условиям: Высокая зимостойкость.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19" y="3085463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80712" y="3035650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80712" y="4219568"/>
            <a:ext cx="4157999" cy="425666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8" y="870242"/>
            <a:ext cx="4219623" cy="370929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43061" y="140241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озимый тритикале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Азиада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9" y="882784"/>
            <a:ext cx="4123809" cy="2013969"/>
          </a:xfrm>
          <a:prstGeom prst="rect">
            <a:avLst/>
          </a:prstGeom>
          <a:noFill/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604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14817" y="-74483"/>
            <a:ext cx="12190488" cy="76861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67757" y="2856765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18309" y="3934207"/>
            <a:ext cx="438247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Высокозимостойкий, неполегающий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полукарликовый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слабо поражается болезнями, высокоурожайный.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8" y="4180429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озимая рожь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Өскемен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Восточно-Казахстанской области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полуинтенсивного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типа вегетационный период 315-320 дней потенциальная урожайность до 50 ц/га масса 1000 зерен 39-42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содержание клейковины 17,5 %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«Восточно-Казахстанская СХОС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1502" y="2354366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8" y="3659092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41332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озимая рожь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Өскемен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A06BD13-9E56-44F9-9543-038286B8F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2" y="814491"/>
            <a:ext cx="4317668" cy="247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908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64502"/>
            <a:ext cx="12177183" cy="6057988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1"/>
            <a:ext cx="12208329" cy="72729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4" y="3064229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44604" y="3424572"/>
            <a:ext cx="4518170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индивидуального отбора из  селекционного номера (971).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Среднепоздний сорт. Вегетационный период 95-97 дней, высота растений 99-101 см, продуктивная кустистость 2,7 шт. Устойчив к полеганию и осыпанию при перестое. Разновидность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obtusata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Число зерен в метелке 66,2 шт., форма куста прямостоячая.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51172" y="4220917"/>
            <a:ext cx="686145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овес яровой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Кулагер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области.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89353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Средняя урожайность за 3 года конкурсного сортоиспытания 57,5 ц/га. Качественные показатели: Масса 1000 зерен 34,7 гр. Устойчивость к болезням и климатическим условиям: Сорт устойчив к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ранне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-весенним заморозкам.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2" y="6111861"/>
            <a:ext cx="2362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41027" y="3035150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8" y="2576377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6" y="3752226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009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овес яровой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Кулагер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0" y="882784"/>
            <a:ext cx="4134115" cy="2013969"/>
          </a:xfrm>
          <a:prstGeom prst="rect">
            <a:avLst/>
          </a:prstGeom>
          <a:noFill/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302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83212"/>
            <a:ext cx="12177183" cy="5813149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756"/>
            <a:ext cx="12192000" cy="68636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132299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369705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пшеницы Орал адаптирован  к использованию их в условиях Западно-Казахстанской области.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Натура - 783 г/л; стекловидность – 93%; содержание белка - 14,7%; содержание сырой клейковины – 32,8%; сила муки - 367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е.а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.; разжижение теста - 117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е.ф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.;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валлориметрическая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оценка - 69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е.в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.; общая хлебопекарная оценка - 4,1 балла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«Уральская СХОС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263699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7" y="3933098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757209" y="150213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мягкой пшеницы «Орал»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sp>
        <p:nvSpPr>
          <p:cNvPr id="35" name="Параллелограмм 34"/>
          <p:cNvSpPr/>
          <p:nvPr/>
        </p:nvSpPr>
        <p:spPr>
          <a:xfrm>
            <a:off x="188725" y="3229395"/>
            <a:ext cx="4165804" cy="356936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88725" y="3781328"/>
            <a:ext cx="4216308" cy="1846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относится к сортам пшениц – улучшать. обладает устойчивостью к засухе во все фазы развития, что обеспечивает высокую продуктивность. устойчив к полеганию, болезням и вредителям.</a:t>
            </a:r>
          </a:p>
          <a:p>
            <a:pPr algn="just"/>
            <a:r>
              <a:rPr lang="ru-RU" dirty="0"/>
              <a:t>Вегетационный период 77-82 дня. 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Рисунок 32" descr="DSC09880">
            <a:extLst>
              <a:ext uri="{FF2B5EF4-FFF2-40B4-BE49-F238E27FC236}">
                <a16:creationId xmlns:a16="http://schemas.microsoft.com/office/drawing/2014/main" id="{2B9BC82C-F730-4318-87FE-5C17A11942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95" y="786622"/>
            <a:ext cx="4095934" cy="2233965"/>
          </a:xfrm>
          <a:prstGeom prst="rect">
            <a:avLst/>
          </a:prstGeom>
          <a:noFill/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100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769" y="0"/>
            <a:ext cx="12199769" cy="72833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2495868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3824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Овес яровой (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Avena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sativa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L.) самоопыляющееся и нетребовательное к теплу однолетнее травянистое злаковое  растение с вегетационным периодом от 80-ти до 120-ти дней. Его выращивают на продовольственные и кормовые цели.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43916" y="3701542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пшеницы яровая мягкая Карагандинская 6 адаптирован к использованию их в условиях центрального Казахстана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03158"/>
            <a:ext cx="692115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Жетистик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сочетающих урожайность, качество и питательную ценность.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«Карагандинская СХОС им. Христенко»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036898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45472" y="3241902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39531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08788" algn="l"/>
              </a:tabLst>
              <a:defRPr/>
            </a:pPr>
            <a:r>
              <a:rPr kumimoji="0" lang="ru-RU" sz="1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яровой овес «</a:t>
            </a:r>
            <a:r>
              <a:rPr kumimoji="0" lang="ru-RU" sz="1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Жетистик</a:t>
            </a:r>
            <a:r>
              <a:rPr kumimoji="0" lang="ru-RU" sz="1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11F44A2-D7D8-4A80-997F-C37DBB4222B0}"/>
              </a:ext>
            </a:extLst>
          </p:cNvPr>
          <p:cNvPicPr/>
          <p:nvPr/>
        </p:nvPicPr>
        <p:blipFill rotWithShape="1">
          <a:blip r:embed="rId8"/>
          <a:srcRect l="10257" t="13731" r="24999" b="5971"/>
          <a:stretch/>
        </p:blipFill>
        <p:spPr bwMode="auto">
          <a:xfrm>
            <a:off x="166373" y="780231"/>
            <a:ext cx="4222856" cy="248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8409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60039"/>
            <a:ext cx="12160854" cy="598133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1161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проса «Яркое 7»</a:t>
            </a: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2157399" y="6030863"/>
            <a:ext cx="4119504" cy="8407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8159" y="3375466"/>
            <a:ext cx="68640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17171" y="3682700"/>
            <a:ext cx="4508730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среднеспелый (80-90 суток). Повышенная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засухо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и жаростойкость, формирование стабильной урожайности при разных почвенно-климатических градиентах условий вегетации, мощное развитие вторичной корневой системы, устойчивость к осыпанию метёлки при перестое на корню.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44828" y="4682957"/>
            <a:ext cx="693277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мягкой пшеницы Каргала 71 адаптирован к использованию их в условиях климата Казахстана.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56446" y="1372372"/>
            <a:ext cx="692115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Растения средней высоты - 60-90 см. Стебель средней толщины – 0,4-0,5 см, устойчив к полеганию. Метелка сжатая,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слабопониклая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зерно красное. Масса 1000 зёрен 6,5-8,0 г. Натура зерна высокая – 720-750 г/л.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Пленчатость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средняя – 16-19%. Осыпаемость при перестое на корню 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обрушиваемость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зерна слабая. Выход крупы 78-82%.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6532" y="3226331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837940"/>
            <a:ext cx="4157070" cy="429080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93246" y="4063277"/>
            <a:ext cx="3940830" cy="448377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ФОТО - Отд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14" y="870243"/>
            <a:ext cx="4065243" cy="226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650919" y="6050865"/>
            <a:ext cx="24621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«Актюбинская сельскохозяйственная опытная станция»</a:t>
            </a:r>
          </a:p>
        </p:txBody>
      </p:sp>
    </p:spTree>
    <p:extLst>
      <p:ext uri="{BB962C8B-B14F-4D97-AF65-F5344CB8AC3E}">
        <p14:creationId xmlns:p14="http://schemas.microsoft.com/office/powerpoint/2010/main" val="1434387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0452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45567" y="3024869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064450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Гибрид относится к группе среднеспелых, вегетационный период 115-120 суток, что позволит  вызревать в природно-климатических условиях Восточного региона. Адаптирован к возделыванию в местных условиях. Продукт не содержит ГМО.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89410" y="4189488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гибрид подсолнечника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Мөлдір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Восточно-Казахстанской области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Среднеспелый гибрид подсолнечника классического направления с высокой продуктивностью  - урожайность семян 34,0ц/га, длина вегетационного периода 97 дней, масличность семян 52,5%,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лузжистость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22,8 %, толерантен к ложной мучнистой росе.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«Восточно-Казахстанская СХОС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6705" y="2573727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43916" y="374509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9" y="140761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гибрид подсолнечника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Мөлдір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84514EA3-EC39-4519-92EC-E165E6C6D0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8579" y="832823"/>
            <a:ext cx="4205950" cy="258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4921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7770" y="-28321"/>
            <a:ext cx="12199769" cy="71524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33639" y="2974770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382472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Гибрид относится к группе среднеспелых, вегетационный период 100-105 суток. Хорошо приспособлен к механизированной уборке, устойчив к полеганию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5951" y="4231466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гибрид подсолнечника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Достык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Восточно-Казахстанской области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Среднеспелый гибрид подсолнечника классического направления. Урожайность 29,8-30 ц/га, масличность семян 48-50%,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лузжистость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23-25 %, масса 1000 семян 55-60 гр., толерантен к ложной мучнистой росе и другим патогенам подсолнечника.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«Восточно-Казахстанская СХОС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521798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5951" y="370523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9" y="153988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гибрид подсолнечника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Достык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E86F15-24A4-4781-BB83-793B59B7C4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15372" r="980" b="7053"/>
          <a:stretch>
            <a:fillRect/>
          </a:stretch>
        </p:blipFill>
        <p:spPr bwMode="auto">
          <a:xfrm rot="5400000">
            <a:off x="1043779" y="-17942"/>
            <a:ext cx="2497691" cy="4123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6441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-88900"/>
            <a:ext cx="12192000" cy="76838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3077599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38247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относится к группе среднеранних (0 группа спелости), вегетационный период 115-120 суток, что позволит  вызревать в природно-климатических условиях Восточного региона. Адаптирован к возделыванию в местных условиях. Продукт не содержит ГМО.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7533" y="4281189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сои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Алуа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Восточно-Казахстанской области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Высота растения 85-95 см. Бобы сильноизогнутые, 2-3 семенные. Масса 1000 семян – 140-155г. Бобы созревают одновременно, не растрескиваются. Урожайность зерна в КСИ за 2017-2019 гг.  - 25,1  ц/га, содержание белка в зерне  39,0%, содержание масла  20,3%.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«Восточно-Казахстанская СХОС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578132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810680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55710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сои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Алуа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B423615-E5AD-42DC-A3F3-5E3723192F7E}"/>
              </a:ext>
            </a:extLst>
          </p:cNvPr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31" t="3611" r="20080"/>
          <a:stretch/>
        </p:blipFill>
        <p:spPr bwMode="auto">
          <a:xfrm>
            <a:off x="230721" y="784557"/>
            <a:ext cx="4123808" cy="2508250"/>
          </a:xfrm>
          <a:prstGeom prst="rect">
            <a:avLst/>
          </a:prstGeom>
          <a:noFill/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275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66298"/>
            <a:ext cx="12177183" cy="605619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1"/>
            <a:ext cx="12208329" cy="73697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390" y="2949317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6072" y="3175865"/>
            <a:ext cx="4240677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Происхождение методом Индивидуального отбора из сорта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Dekabig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Относится к группе среднеспелых (I группа спелости), вегетационный период в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области 120-125 суток. Окраска семян - желтая, поверхность гладкая, матовая. Рубчик - черный устойчивость к болезням и климатическим условиям: Не полегает. Бобы созревают одновременно.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49256" y="4260424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соя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Жансая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289992"/>
            <a:ext cx="686311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Средняя урожайность сорта за 3 года испытания в КСИ 40,5 ц/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га.Мукомольные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хлебопекарные качества: Масса 1000 семян 170-175 г. Урожайность зерна 39 - 45  ц/га. Высота растения 95-105 см. Высота прикрепления нижних бобов 7-10 см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56072" y="2789384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64924" y="2490432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64924" y="3772013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соя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Жансая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1" y="801040"/>
            <a:ext cx="3974485" cy="1886192"/>
          </a:xfrm>
          <a:prstGeom prst="rect">
            <a:avLst/>
          </a:prstGeom>
          <a:noFill/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5967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-16328" y="666245"/>
            <a:ext cx="12193512" cy="602604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1"/>
            <a:ext cx="12208329" cy="69654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058841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6072" y="3568153"/>
            <a:ext cx="433353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Среднеспелый сорт. Вегетационный период 125-127 дней. Бобы созревают одновременно, не растрескиваются, зерно не осыпается. Всходы зеленые, подсемядольное колено зеленое. Стебель в период цветения зеленый, главный стебель прямостоячий, толщина средняя. Устойчивость к болезням и климатическим условиям Засухоустойчивость средняя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32387" y="4248938"/>
            <a:ext cx="684981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соя Ласточка адаптирован к использованию их в условия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Жамбылской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Южно-Казахстанской областях.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790298" y="1332653"/>
            <a:ext cx="692232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Урожайность на поливе 43,7 ц/га.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Качественные показатели: Масса 1000 семян 165-170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содержание белка 39%, содержание жира 19%. Высота растений 80-90 см. Высота прикрепления нижних бобов 13-15 см.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2278" y="3118940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7" y="2545719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766846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соя «Ласточка»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45" y="803433"/>
            <a:ext cx="3936182" cy="2206323"/>
          </a:xfrm>
          <a:prstGeom prst="rect">
            <a:avLst/>
          </a:prstGeom>
          <a:noFill/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779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703508"/>
            <a:ext cx="12177183" cy="601898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192001" cy="72203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4" y="2731831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3665" y="3593153"/>
            <a:ext cx="4200863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индивидуального отбора из гибридной популяции Дельта/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Вилана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Среднеспелый сорт. Вегетационный период 102-123 дней. Устойчивость к полеганию и осыпанию высокая. Бобы созревают одновременно, не растрескиваются, зерно не осыпается. Устойчивость к  болезням  и климатическим  условиям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8" y="3937153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соя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Перизат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 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774431" y="1279340"/>
            <a:ext cx="69381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Средняя урожайность 39,2 ц/га. Качественные показатели: Масса 1000 семян 160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содержание белка 38,2%,  жира 21,1%. Высота растений 85-95 см.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0" y="3156188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5" y="2252568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6" y="3500546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соя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Перизат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0" y="849580"/>
            <a:ext cx="4102309" cy="2170384"/>
          </a:xfrm>
          <a:prstGeom prst="rect">
            <a:avLst/>
          </a:prstGeom>
          <a:noFill/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1878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66297"/>
            <a:ext cx="12177183" cy="605619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0263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90223" y="3123537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6072" y="3502299"/>
            <a:ext cx="425641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индивидуального отбора из гибридной популяции Дельта/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Вилана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Среднеспелый сорт. Вегетационный период 102-123 дней. Устойчивость к полеганию и осыпанию высокая. Бобы созревают одновременно, не растрескиваются, зерно не осыпается. Устойчивость к болезням и климатическим условиям, не полегает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88667" y="4417425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соя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Сабира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Жамбылской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Южно-Казахстанской областях.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221752"/>
            <a:ext cx="686311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Средняя урожайность сорта за 3 года испытания в КСИ 40,5 ц/га. Мукомольные и хлебопекарные качества:  Масса 1000 семян 150-165 г.  Окраска семян - желтая, поверхность гладкая, матовая. Рубчик - черный. содержание белка в зерне 36-38%, содержание масла - 20,5%.  Высота растений 85-95 см.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71434" y="3041021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04334" y="2628232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04335" y="3924336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32627" y="156836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соя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Сабира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62" y="861454"/>
            <a:ext cx="4152323" cy="2044034"/>
          </a:xfrm>
          <a:prstGeom prst="rect">
            <a:avLst/>
          </a:prstGeom>
          <a:noFill/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80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8165" y="-14293"/>
            <a:ext cx="12208329" cy="70121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3273865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3824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относится к группе среднеранних вегетационный период 107-110 суток, вызревает в природно-климатических условиях Восточного региона. Адаптирован к возделыванию в местных условиях. Продукт не содержит ГМО.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443726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гибрид подсолнечника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Достык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Восточно-Казахстанской области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зернового направления. Высота 87-94 см. Бобы сильноизогнутые, 2-3 семенные. Масса 1000 семян – 140-155г. Бобы созревают одновременно, зерно не осыпается. Урожайность зерна в КСИ за 2017-2019 гг.  – 23-25  ц/га, содержание белка 39,3,0%, содержание масла  20,1%.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«Восточно-Казахстанская СХОС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811367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28039" y="3973418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4824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сои «Б</a:t>
            </a:r>
            <a:r>
              <a:rPr lang="en-US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рл</a:t>
            </a:r>
            <a:r>
              <a:rPr lang="en-US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BC34306-B157-47FA-8835-9A4E988B0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3" b="16280"/>
          <a:stretch>
            <a:fillRect/>
          </a:stretch>
        </p:blipFill>
        <p:spPr bwMode="auto">
          <a:xfrm>
            <a:off x="156072" y="856037"/>
            <a:ext cx="4289309" cy="21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-7769" y="614133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0" y="691232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659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741724"/>
            <a:ext cx="12175672" cy="5919664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1439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мягкой пшеницы «</a:t>
            </a:r>
            <a:r>
              <a:rPr lang="ru-RU" sz="1600" b="1" i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Асар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степная 51»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2175385" y="6038111"/>
            <a:ext cx="4123011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8159" y="2973948"/>
            <a:ext cx="68640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6072" y="3470787"/>
            <a:ext cx="4388806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Асар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ботаническая разновидность альбидум. Адаптивность к сухостепным условиям, повышенное содержание белка и клейковины высокого качества. Продолжительность вегетационного периода – 77-80 суток. 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13279" y="4230273"/>
            <a:ext cx="693277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мягкой пшеницы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асар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степная 51 адаптирован к использованию их в условиях климата Казахстана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3280" y="1395049"/>
            <a:ext cx="692115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 белка в зерне составляет  15-17%, сырой клейковины – 35-43%. Поражаемость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септориозоим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не более 10-15%, расами бурой ржавчины – 2/10 – 2/30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50919" y="6050865"/>
            <a:ext cx="24621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</a:t>
            </a: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«Актюбинская сельскохозяйственная опытная станция</a:t>
            </a: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17375" y="303064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3279" y="2395841"/>
            <a:ext cx="4163809" cy="392463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3279" y="3767301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1" name="Picture 3" descr="ФОТО  -  Окт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76" y="792497"/>
            <a:ext cx="4029859" cy="216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738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-16329" y="687852"/>
            <a:ext cx="12193513" cy="6020995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3392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3" y="3765878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9449" y="3381177"/>
            <a:ext cx="4537008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Индивидуального, отбора из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интродуцированной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популяции “31-Б”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весеннем сроке посева сорт «Нұрлы-80» почти не поражается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аскохитозом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зимостоек высоты от 55 до 59,0 см, нижние бобы на высоте от 22 до 37 см, кустовая, поэтому пригоден к комбайновой уборке.  Вегетационный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перод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среднем составила 110-114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деней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31-Б  урожайность на богаре за период 2012-2014 гг. 16,1 ц/га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8" y="4952213"/>
            <a:ext cx="689353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нут Нұрлы-80 адаптирован к использованию их в условия 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области.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893533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весеннем сроке посева сорт «Нұрлы-80» почти не поражается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аскохитозом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зимостоек, высокорослый, достигает высоты от 55 до 59,0 см, нижние бобы на высоте от 22 до 37 см, форма растений: кустовая, прямостоячая; поэтому пригоден к комбайновой уборке.  Вегетационный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перод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среднем составила 110-114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деней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31-Б  урожайность на богаре за период 2012-2014 гг. 16,1 ц/га. Сорт предназначен для пищевой продукции.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2" y="6111861"/>
            <a:ext cx="27775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0" y="2956349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3297259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4488264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009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нут «Нұрлы-80»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0" y="853589"/>
            <a:ext cx="4020498" cy="1993376"/>
          </a:xfrm>
          <a:prstGeom prst="rect">
            <a:avLst/>
          </a:prstGeom>
          <a:noFill/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1956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1"/>
            <a:ext cx="12208329" cy="69533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33676" y="3115396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6072" y="3827252"/>
            <a:ext cx="4382472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Семейство бобовых, род нут, разновидность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Cicеr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arietinum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Цветок пазушный, цветонос короткий. Бобо при созревании светлой окраски, размер 1 х 3 см в одном бобе в среднем один-два семян.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369663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нут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Сымбат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адаптирован к использованию их в условиях Южно-Казахстанских областях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осеннем сроке сева сорт «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Сымбат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1» почти не поражается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аскохитозом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зимостоек, высокорослый, достигает высоты от 50 до 60 см, нижние бобы на высоте 20 см, форма растений: кустовая, прямостоячая; поэтому пригоден к комбайновой уборке. 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Красноводопадская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СХОС»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92911" y="3390192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55344" y="2636453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55344" y="3893493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41902" y="182328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яровой нут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Сымбат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C927E44-A337-483A-B8F3-FCAD2468F1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8" y="805245"/>
            <a:ext cx="4208701" cy="240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8566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0910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55344" y="2872514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382472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Ботаническая характеристика. Относится к виду синей люцерны, азиатской туркестанскому подвиду.</a:t>
            </a:r>
          </a:p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Куст прямостоящий,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полуразвалистый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Зона кущения на глубине 4-5см.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140043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пшеницы яровая мягкая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Талап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жұлдызадаптирован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 использованию их в условиях Южно-Казахстанских областях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 зеленой массы превышает стандартные сорта по многолетним данным на 10%, а за 2012-2014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гг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превысил на 11-23%. По семенной продуктивности превышает стандартные сорта на 50%.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Красноводопадская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СХОС»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7" y="2358586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61842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41902" y="155166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Сорт люцерна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Талап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AE140EA-EC80-4D34-8802-1A1AAC7EDE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8" y="805245"/>
            <a:ext cx="4208881" cy="25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0399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68791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8" y="2507177"/>
            <a:ext cx="692115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12736" y="3588207"/>
            <a:ext cx="4382472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Картофель (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Solanum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tuberosum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Семейство: Паслёновые (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Solanaceae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)) одна из важнейших продовольственных, кормовых, технических пропашных сельскохозяйственных культур. По классификации, принятой в растениеводстве, картофель относят к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крахмалоносным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культурам, ранее — к клубнеплодам.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8" y="3693926"/>
            <a:ext cx="692115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пшеницы яровая мягкая Заря Караганды адаптирован к использованию их на территории Казахстана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«Заря Караганды» сочетающих урожайность, качество и питательную ценность.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«Карагандинская СХОС им. Христенко»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85538" y="3150094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8" y="2063900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8" y="322740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88470" y="166038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картофель «Заря Караганды»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34F55EF-4650-40FA-86B0-6289D03C60E7}"/>
              </a:ext>
            </a:extLst>
          </p:cNvPr>
          <p:cNvPicPr/>
          <p:nvPr/>
        </p:nvPicPr>
        <p:blipFill rotWithShape="1">
          <a:blip r:embed="rId8"/>
          <a:srcRect l="10269" t="13134" r="25229" b="6269"/>
          <a:stretch/>
        </p:blipFill>
        <p:spPr bwMode="auto">
          <a:xfrm>
            <a:off x="112736" y="797822"/>
            <a:ext cx="4269412" cy="22056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2029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4817" y="-15723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-31446"/>
            <a:ext cx="12208329" cy="72646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19474" y="2705386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98525" y="3147036"/>
            <a:ext cx="443484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относится к группе  скороспелых сортов, период от всходов до раскрытия первой коробочки колеблется 117-119 дней.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76186" y="3925390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хлопчатника Мактаарал-5027 адаптирован к использованию их в условиях хлопкосеющие районы юга Казахстана.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76186" y="1264141"/>
            <a:ext cx="699497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Устойчива к среднему засолению почв и к дефициту влаги. 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Высокоурожайность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42-45 ц/га, высокие  технологические качества выход волокна 37-38%, длина волокна 33,3-33,5 мм,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микронейр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4,6. 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«СХОС хлопководства и бахчеводства»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14143" y="2744554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930413" y="2245652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76186" y="345587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32898" y="80798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77181" y="161324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Перспективный сорт хлопчатника «Мактаарал-5027»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8CD0CA6-3928-41CF-A06E-7F2B865AC0E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t="4171" b="2665"/>
          <a:stretch>
            <a:fillRect/>
          </a:stretch>
        </p:blipFill>
        <p:spPr bwMode="auto">
          <a:xfrm>
            <a:off x="230720" y="797518"/>
            <a:ext cx="4151429" cy="182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53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8662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14817" y="743416"/>
            <a:ext cx="12177183" cy="594073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48264" y="2887768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87185" y="3341663"/>
            <a:ext cx="4457981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Донник зубчатый «Сарайчик» - сорт скороспелый. Вегетационный период на зеленую массу 50-55 дней (второй год) и 60-65 дней (первый год)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Солевыносливость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самая высокая среди всех имеющихся полевых кормовых культур – может произрастать и обеспечивать экономически состоятельную продуктивность на сильнозасоленных по токсическому иону почвах (07-09%).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03259" y="4135286"/>
            <a:ext cx="681845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донник зубчатый  Сарайчик адаптирован к использованию их в условиях сильнозасоленных по токсическому иону почвах на территориях Казахстана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Кумарина содержится 0,3-0,4% в растениях первого года, 0,9-1,1% второго года жизни. Обеспечивает в среднем получение зеленой массы 650-680 ц/га, сухого сена 190,2 ц/га и семян 7,6 ц/га.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34337" y="6025714"/>
            <a:ext cx="24621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«Юго-западный НИИ животноводства и кормопроизводства»</a:t>
            </a:r>
          </a:p>
          <a:p>
            <a:pPr lvl="0">
              <a:defRPr/>
            </a:pP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Параллелограмм 51"/>
          <p:cNvSpPr/>
          <p:nvPr/>
        </p:nvSpPr>
        <p:spPr>
          <a:xfrm>
            <a:off x="156072" y="2919946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62375" y="2392463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46708" y="3649004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03624"/>
            <a:ext cx="10448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донник зубчатый  «Сарайчик»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 descr="C:\Documents and Settings\Комп-1\Рабочий стол\Новая папка\20140610_11443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6072" y="805246"/>
            <a:ext cx="4123808" cy="198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4303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24506" y="628008"/>
            <a:ext cx="12159725" cy="594073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8" y="0"/>
            <a:ext cx="12200560" cy="69995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2215831" y="6037317"/>
            <a:ext cx="4061072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2066" y="3414935"/>
            <a:ext cx="705909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6072" y="3578405"/>
            <a:ext cx="4124609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сосны получен в результате контролируемого скрещивания плюсового дерева под номером 6 с деревом нормальной селекционной ценности под номером 1. Гибридное потомство имеет высокое качество ствола, устойчиво к неблагоприятным факторам среды, вредителям и болезням.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2066" y="4694749"/>
            <a:ext cx="705909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сосна обыкновенная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Төзімді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қарағай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в Северо-Казахстанской,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Акмолинской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областях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3280" y="1274761"/>
            <a:ext cx="705787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превосходит по своим хозяйственно важным признакам и свойствам потомство от свободного опыления исходных родительских форм: по высоте, малому числу веток в верхней мутовке, прямизне ствола, узкой кроне, малому углу отхождения боковых ветвей от ствола, устойчивости к вредителям, болезням и неблагоприятным факторам среды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50919" y="5955261"/>
            <a:ext cx="246217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1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лесного хозяйства и </a:t>
            </a:r>
            <a:r>
              <a:rPr lang="ru-RU" sz="11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агролесомелиорации</a:t>
            </a: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им. А.Н. </a:t>
            </a:r>
            <a:r>
              <a:rPr lang="ru-RU" sz="11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Букейхана</a:t>
            </a: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56874" y="3179764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3280" y="2979523"/>
            <a:ext cx="4158000" cy="352509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3280" y="4180621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3280" y="831858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9720"/>
            <a:ext cx="10448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Сосна обыкновенная "</a:t>
            </a:r>
            <a:r>
              <a:rPr lang="ru-RU" sz="1600" b="1" i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Төзімді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i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қарағай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43" name="Рисунок 42" descr="D:\КазНИИЛХА\ПИСЬМА  ОФИЦИАЛЬНЫЕ\ЦТК 22-10-2021_07-51-21\ответ\Сосна обыкновенная Төзімді қарағай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74" y="781423"/>
            <a:ext cx="4123808" cy="23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6184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4817" y="674027"/>
            <a:ext cx="12177183" cy="594073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ятиугольник 45"/>
          <p:cNvSpPr/>
          <p:nvPr/>
        </p:nvSpPr>
        <p:spPr>
          <a:xfrm>
            <a:off x="2215831" y="6037317"/>
            <a:ext cx="4061072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483" y="0"/>
            <a:ext cx="12192000" cy="68236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00652" y="3246184"/>
            <a:ext cx="675221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29487" y="3622361"/>
            <a:ext cx="405047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сосны получен в результате контролируемого скрещивания плюсового дерева под номером 17 с деревом нормальной селекционной ценности под номером 1. Гибридное потомство имеет высокое качество ствола, устойчиво к неблагоприятным факторам среды, вредителям и болезням.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447764"/>
            <a:ext cx="692696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сосна обыкновенная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Жоғары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қарағай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в Северо-Казахстанской,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Акмолинской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областях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0962"/>
            <a:ext cx="692115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превосходит по своим хозяйственно важным признакам и свойствам потомство от свободного опыления исходных родительских форм: по высоте, малому числу веток в верхней мутовке, быстроте роста в высоту, прямизне ствола, окраске шишек, апофизу семенной чешуи и цвету семян.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04031" y="3185838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64910" y="2756262"/>
            <a:ext cx="4106372" cy="395329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91" y="3975916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33328"/>
            <a:ext cx="10448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Сосна обыкновенная "</a:t>
            </a:r>
            <a:r>
              <a:rPr lang="ru-RU" sz="1600" b="1" i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Жоғары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i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қарағай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</a:p>
        </p:txBody>
      </p:sp>
      <p:pic>
        <p:nvPicPr>
          <p:cNvPr id="44" name="Рисунок 43" descr="D:\ОТДЕЛ СЕЛЕКЦИИ\Патенты\СОРТА СОСНЫ\2020\Новая папка\Сосна обыкновенная Жоғары қарағай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87" y="795301"/>
            <a:ext cx="4150497" cy="232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sp>
        <p:nvSpPr>
          <p:cNvPr id="47" name="Прямоугольник 46"/>
          <p:cNvSpPr/>
          <p:nvPr/>
        </p:nvSpPr>
        <p:spPr>
          <a:xfrm>
            <a:off x="3650919" y="5955261"/>
            <a:ext cx="246217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1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лесного хозяйства и </a:t>
            </a:r>
            <a:r>
              <a:rPr lang="ru-RU" sz="11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агролесомелиорации</a:t>
            </a: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им. А.Н. </a:t>
            </a:r>
            <a:r>
              <a:rPr lang="ru-RU" sz="11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Букейхана</a:t>
            </a: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0276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-16329" y="592999"/>
            <a:ext cx="12177183" cy="594073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683951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2135965" y="6026487"/>
            <a:ext cx="414093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84827" y="3430641"/>
            <a:ext cx="68640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46663" y="3649804"/>
            <a:ext cx="406523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Алтаир-1 выведен методом индивидуального отбора из гибридной популяции, полученного скрещиванием районированных в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Кызылординской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области сортов дыни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Ната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Торлама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Дыня столового назначения. Среднееспелый сорт. Масса плода 3,5-3,9 кг. Форма шаровидная, толщина мякоти 3,2-3,5 см, окраска фона-желтая.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58408" y="4705440"/>
            <a:ext cx="692696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дыни Алтаир-1 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дынесеющих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регионах Казахстана.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409930"/>
            <a:ext cx="692115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дыни Алтаир-1, вегетационный период 82-87 дней, масса плода – 3,5-3,9 кг, содержание сахара – 12,0-12,3 %, потенциальная урожайность – 200-220 ц/га. Отличается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соле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-, засухоустойчивостью, морозостойкостью,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лежкостью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транспортабельностью. Готов к коммерциализации.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17492" y="6116433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рисоводства им. И.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Жахаева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04031" y="3253709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48581" y="2926508"/>
            <a:ext cx="4009940" cy="301724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3280" y="4176093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55143" y="135362"/>
            <a:ext cx="10448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дыни «Алтаир-1» 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45" name="Рисунок 44" descr="C:\Users\Администратор\Desktop\2017 отчет\20170919_14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6072" y="838646"/>
            <a:ext cx="4150497" cy="232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47" name="Прямая соединительная линия 46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275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90853"/>
            <a:ext cx="12160854" cy="6014315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192000" cy="739151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2186459" y="6024229"/>
            <a:ext cx="4090443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76200" y="3119162"/>
            <a:ext cx="68640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7025" y="3574065"/>
            <a:ext cx="406523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относится к типу крупнозерных, масса 1000 семян – 35-36 г. Сорт риса Сыр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Сулуы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пригоден для уборки прямым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комбайнированием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устойчив к засолению, пониженным температурам в фазу всходов, может использоваться для ранних (апрельских) посевов с заделкой семян в почву.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372870"/>
            <a:ext cx="692696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улучшение пастбищных угодий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Кызылординской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Южно-Казахстанских областях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73011"/>
            <a:ext cx="692115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Новый сорт, более скороспелый, мало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влаготребовательный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Отличается более высоким качеством зерна. 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Отличается высокими темпами начального роста, молодые проростки хорошо преодолевают слой воды, формируя всходы.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17492" y="6116433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рисоводства им. И.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Жахаева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28448" y="3171583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646317"/>
            <a:ext cx="4158000" cy="370347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859222"/>
            <a:ext cx="4158000" cy="36540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418105" y="148241"/>
            <a:ext cx="10448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риса «Сыр Сулуы»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46" name="Рисунок 45" descr="C:\Users\User\AppData\Local\Microsoft\Windows\Temporary Internet Files\Content.Word\20161018_10430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75479" y="-177090"/>
            <a:ext cx="2187336" cy="4166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48" name="Прямая соединительная линия 47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880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4817" y="720627"/>
            <a:ext cx="12177183" cy="6030674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0916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2207018" y="6030045"/>
            <a:ext cx="4069883" cy="804283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3280" y="3423701"/>
            <a:ext cx="692696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38752" y="3734734"/>
            <a:ext cx="4065231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мягкой пшеницы Зарина превышает по урожайности районированный сорт Казахстанская 10 на 7,5 ц/га, по содержанию белка в зерне на 3,5%, клейковины на 90% с общей хлебопекарной оценкой 3,46 баллов.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3281" y="4653416"/>
            <a:ext cx="692696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мягкой пшеницы зарина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Кызылординской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 так же в  других неблагоприятных зонах Казахстана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409930"/>
            <a:ext cx="692115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Солеустойчивый сорт яровой мягкой пшеницы Зарина способен выдерживать  длительное отсутствие осадков и высокие температуры в период кущения. Толерантен к пыльной и твердой головне,  поражаемость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фузариозной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корневой гнилью во влажные годы не превышает 1 балла.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17492" y="6116433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рисоводства им. И.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Жахаева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6532" y="3308777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3280" y="2887512"/>
            <a:ext cx="4163809" cy="400972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3280" y="416034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pic>
        <p:nvPicPr>
          <p:cNvPr id="57" name="Рисунок 56" descr="C:\Users\Лаура\Desktop\Новая папка\IMG_0497-11-10-18-06-15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6" y="899908"/>
            <a:ext cx="4025053" cy="2247900"/>
          </a:xfrm>
          <a:prstGeom prst="rect">
            <a:avLst/>
          </a:prstGeom>
          <a:noFill/>
          <a:ln>
            <a:noFill/>
          </a:ln>
          <a:effectLst>
            <a:outerShdw blurRad="177800" dir="5400000" sx="82000" sy="82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48554" y="151929"/>
            <a:ext cx="10448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мягкой пшеницы «Зарина» 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 descr="C:\Documents and Settings\Комп-1\Рабочий стол\Новая папка\20140610_11443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9476" y="899908"/>
            <a:ext cx="4025053" cy="223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Баран-производитель ордабасинской породы">
            <a:hlinkClick r:id="rId12"/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7" y="899909"/>
            <a:ext cx="4025052" cy="223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2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3" t="19504" r="15567" b="11812"/>
          <a:stretch>
            <a:fillRect/>
          </a:stretch>
        </p:blipFill>
        <p:spPr bwMode="auto">
          <a:xfrm>
            <a:off x="329477" y="899909"/>
            <a:ext cx="4025052" cy="224789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1026" name="Picture 2" descr="C:\Users\Baur\Desktop\пчела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1" y="898219"/>
            <a:ext cx="3989857" cy="223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 descr="Изображение выглядит как природа, внешний, грязь&#10;&#10;Автоматически созданное описание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9870" y="23020"/>
            <a:ext cx="2239460" cy="3989858"/>
          </a:xfrm>
          <a:prstGeom prst="rect">
            <a:avLst/>
          </a:prstGeom>
        </p:spPr>
      </p:pic>
      <p:pic>
        <p:nvPicPr>
          <p:cNvPr id="39" name="Рисунок 38" descr="C:\Users\rc_comp\Downloads\IMG-20190731-WA0050.jpg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7" b="13043"/>
          <a:stretch/>
        </p:blipFill>
        <p:spPr bwMode="auto">
          <a:xfrm>
            <a:off x="377559" y="909325"/>
            <a:ext cx="3976969" cy="2213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 descr="P7200556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9477" y="909325"/>
            <a:ext cx="4025051" cy="22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G:\DCIM\101MSDCF\DSC06736.JPG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r="22299"/>
          <a:stretch/>
        </p:blipFill>
        <p:spPr bwMode="auto">
          <a:xfrm rot="16200000">
            <a:off x="1218053" y="11329"/>
            <a:ext cx="2247899" cy="4025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Рисунок 46" descr="C:\Документы Лауры\Фотографии\фото 2016\DSC_0552.JPG"/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22"/>
          <a:stretch/>
        </p:blipFill>
        <p:spPr bwMode="auto">
          <a:xfrm>
            <a:off x="319957" y="909325"/>
            <a:ext cx="4003912" cy="22495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21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43" name="Прямая соединительная линия 42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9300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" y="668327"/>
            <a:ext cx="12192000" cy="6059027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816" y="0"/>
            <a:ext cx="12177183" cy="70488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биочара и применения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2135964" y="6024762"/>
            <a:ext cx="4140937" cy="835084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82009" y="3133762"/>
            <a:ext cx="68640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62413" y="3627678"/>
            <a:ext cx="4070036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Биоудобрение. Производится из отходов рисоводства (рисовая шелуха и лузга)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Биочар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позволяет улучшить характеристики почвы, повысить ее влажность, экономить применение минеральных удобрений                       и снизить засоление, и за счет                               этого увеличить урожайность сельскохозяйственных культур.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48581" y="4373167"/>
            <a:ext cx="6800193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обеспечение сельхозтоваропроизводителей отечественным биоудобрением, позволяющим улучшить характеристики, плодородие почв и увеличить урожайность сельскохозяйственных культур.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Адаптирован к использованию их в условиях климата Казахстана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55338"/>
            <a:ext cx="692115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влажности почвы до 5 раз, снижение засоленности почвы до 5 раз, экономия минеральных удобрений до 80%.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Снижение солончака почвы и увеличение урожайности зерновых до 40%.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17492" y="6116433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рисоводства им. И.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Жахаева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5527" y="3183454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69327" y="2595045"/>
            <a:ext cx="4107761" cy="406226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82009" y="3881825"/>
            <a:ext cx="4095079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pic>
        <p:nvPicPr>
          <p:cNvPr id="58" name="Picture 4" descr="d:\Users\User\Desktop\Аппаратура для актвированного угля\unnamed.jpg">
            <a:extLst>
              <a:ext uri="{FF2B5EF4-FFF2-40B4-BE49-F238E27FC236}">
                <a16:creationId xmlns:a16="http://schemas.microsoft.com/office/drawing/2014/main" id="{CE107835-0D1B-4005-AB7B-A06EEFD9224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39" y="858158"/>
            <a:ext cx="4015963" cy="2197338"/>
          </a:xfrm>
          <a:prstGeom prst="rect">
            <a:avLst/>
          </a:prstGeom>
          <a:noFill/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5771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-1512" y="716368"/>
            <a:ext cx="12177183" cy="594073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69632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2176348" y="6024229"/>
            <a:ext cx="4100554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73294" y="2817410"/>
            <a:ext cx="68640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6072" y="3543471"/>
            <a:ext cx="416442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Донник зубчатый Алаула. Вегетационный период данной культуры – позднеспелый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Облиственность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составляет 49,3 и 53,1%. Листья нежные, яйцевидные, обратно яйцевидные, эллиптические. Семена желтые 2,0-2,1 мм длины, 1,3-1,5 мм ширины. Семена желтые 2,0-2,1 мм длины, 1,3-1,5 мм ширины. Масса 1000 семян 2,0-2,1 гр.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55239" y="4043675"/>
            <a:ext cx="692696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донник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Алаула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сильнозасоленных и близкому залеганию грунтовых вод почвах на территориях Казахстана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6183" y="1332741"/>
            <a:ext cx="692115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Устойчив к почвенному засолению и близкому залеганию грунтовых вод. Зимостойкость высокая. Сорт характеризуется хорошими технологическими кормовыми качествами.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17492" y="6116433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рисоводства им. И.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Жахаева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14444" y="3119222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3280" y="2313688"/>
            <a:ext cx="4163809" cy="361181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3280" y="3542693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34420"/>
            <a:ext cx="10448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донника «Алаула» 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49" name="Рисунок 48" descr="C:\Users\User\AppData\Local\Microsoft\Windows\Temporary Internet Files\Content.Word\IMG_228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2" y="783913"/>
            <a:ext cx="4215644" cy="221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3843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-32658" y="564236"/>
            <a:ext cx="12177183" cy="5813149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67917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2544968"/>
            <a:ext cx="692115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76381" y="3703833"/>
            <a:ext cx="4123808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среднеспелый. Вегетационный период -75 - 80 суток. Засухоустойчивый, не поражается болезнями, высокоурожаен.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77552" y="3764344"/>
            <a:ext cx="686269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лен масличный Алтын адаптирован к использованию их в условиях климата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Костанайской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 достигает 18-19 ц/га. Масса 1000 семян 7,1 г. Содержание масла в семенах 42,9%.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«СХОС «Заречное»</a:t>
            </a:r>
          </a:p>
          <a:p>
            <a:pPr lvl="0">
              <a:defRPr/>
            </a:pP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Параллелограмм 51"/>
          <p:cNvSpPr/>
          <p:nvPr/>
        </p:nvSpPr>
        <p:spPr>
          <a:xfrm>
            <a:off x="156072" y="3207553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3200" y="2049663"/>
            <a:ext cx="4139396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47955" y="3314909"/>
            <a:ext cx="4139396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05591" y="179015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Лен масличный «алтын»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Рисунок 32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6909" y="-85185"/>
            <a:ext cx="2161302" cy="400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5968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-14303"/>
            <a:ext cx="12175671" cy="71883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53666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43915" y="2741145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38247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Данный сорт зимостоек, засухоустойчивый, форма прямостоячая и не полегает.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3935337"/>
            <a:ext cx="691680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адаптирован к использованию на территории Республики, в условиях засушливых, холодных регионов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 сухого вещества 11,5 ц/га и семян 1,6 ц/га; Кустистость (сильная, средняя, слабая), количество стеблей в среднем на куст; Масса 1000 семян 13-15 г; Средней грубости.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99015" y="6136600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«Восточно-Казахстанская СХОС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312716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0105" y="3464455"/>
            <a:ext cx="4172036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77181" y="141879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эспарцет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Шыгыс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F639335-EBFE-4111-AE09-909CDDD116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0721" y="823569"/>
            <a:ext cx="4382472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5301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704592"/>
            <a:ext cx="12177183" cy="6017898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ятиугольник 38"/>
          <p:cNvSpPr/>
          <p:nvPr/>
        </p:nvSpPr>
        <p:spPr>
          <a:xfrm>
            <a:off x="1908419" y="6025714"/>
            <a:ext cx="4353666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1"/>
            <a:ext cx="12208329" cy="69813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65365" y="3048041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8936" y="3092707"/>
            <a:ext cx="4256417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поликроссного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скрещивания быстрорастущих биотипов, отобранных из состава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Качество корма высокое, текстура стебля неплотная, быстро обламывается, сено  без остатка поедается скотом. В условиях богары. Вегетационный период  при уборке на корм в фазе  начало цветения  - 57-61 суток, а при уборке на семена  - 90-96 суток.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688731" y="4256179"/>
            <a:ext cx="689353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эспарцет посевной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Шабындық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Жамбылской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Южно-Казахстанской, Западно-Казахстанской, Павлодарской, Карагандинской,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Акмолинской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Костанайской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Северо-Казахстанской, Восточно-Казахстанской областей.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8" y="1362858"/>
            <a:ext cx="686311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кормовая масса и урожайность семян – высокая. По данным КСИ  за два цикла урожайность зеленой массы составила  424,6 ц/га; сена – 86,5  ц/га и семян – 6,98 ц/га, что содержание белка  составляет 15,8- 17,6%,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98775" y="6139157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«Восточно-Казахстанская СХОС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95241" y="2665548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763913" y="253960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763809" y="3784172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эспарцет посевной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Шабындық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 descr="C:\Users\Патентовед\Pictures\unnamed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1" y="775845"/>
            <a:ext cx="4093389" cy="176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2754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-16329" y="608739"/>
            <a:ext cx="12177183" cy="594073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3418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сафлора «</a:t>
            </a:r>
            <a:r>
              <a:rPr lang="ru-RU" sz="1600" b="1" i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Ахрам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600" i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2253604" y="6027911"/>
            <a:ext cx="4044792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94092" y="3083366"/>
            <a:ext cx="68640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89660" y="3817880"/>
            <a:ext cx="4095317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Вегетационный период    сорта - 107-127 дней, относится к позднеспелой группе с удлиненным периодом от цветения до созревания. Высота растений  45-65см. Масса 1000 семян составляет 44,0-45,2г.  Масличность семян – 27,3-26,7%, ядра – 37-38%. Урожайность 9,0-10,5 ц/га.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53919" y="4358680"/>
            <a:ext cx="693277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сафлора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Ахрам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климата Казахстана.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3850" y="1354958"/>
            <a:ext cx="692115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Ахрам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превышает по урожайности районированный сорт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Акмай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40-45%, по масличности – на 10-14%. Высота растений  45-65см. Масса 1000 семян составляет 44,0-45,2г.  Масличность семян – 27,3-26,7%, ядра – 37-38%. Урожайность 9,0-10,5 ц/га.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89660" y="3369147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765536" y="2539256"/>
            <a:ext cx="4163239" cy="395515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770775" y="3869548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Picture 2" descr="SNB1288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24" y="840052"/>
            <a:ext cx="2123463" cy="240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SNB1289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7" y="856464"/>
            <a:ext cx="2098067" cy="239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3689674" y="6076349"/>
            <a:ext cx="236050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</a:t>
            </a: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«Актюбинская сельскохозяйственная опытная станция»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5912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07931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25638" y="3265062"/>
            <a:ext cx="681460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38247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Ультроранеспелый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сорт, при весеннем сроке посева вегетационный период  102-112 суток. Цветение и созревание дружное. Урожайность тесно связана с влажностью почвы и высокой технологией возделывания. Относится к мягкому шиповый типу.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64488" y="4460814"/>
            <a:ext cx="687575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сафлор 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Шоқ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жұлдыз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Южно-Казахстанских областях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Высота растений в зависимости от влагообеспеченности почвы 60-70 см. Стебли,  средне ветвящиеся белые. Урожайность в зависимости от зоны богары в среднем составляет 8-12 ц/га. Масса 1000 семян в среднем 44 г, но в зависимости от влагообеспеченности колеблется от 36 до 48 г.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Лужистость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48-51%. Масличность 36-39 %.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Засухоусточив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Красноводопадская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СХОС»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905051" y="280256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89383" y="3967005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41902" y="155166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яровой сафлор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Шоқ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жұлдыз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6D70DBD-E6EE-41B3-8A46-A1CFD0E67B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0" y="859215"/>
            <a:ext cx="4382471" cy="254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3898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703883"/>
            <a:ext cx="12177184" cy="6018607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1912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42868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2695015"/>
            <a:ext cx="7094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0" y="3727652"/>
            <a:ext cx="4256417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отбора из образцов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ТадНИИЗ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Раннеспелый сорт. Вегетационный период 107-118 дней. Устойчивость к полеганию высокая, оболочка зерна не растрескиваются. Устойчивость к болезням и климатическим условиям. Сорт    засухоустойчивый, жаростойкий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3932421"/>
            <a:ext cx="709582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сафлор Центр-70 адаптирован к использованию их в условиях Западно-Казахстанской,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Южно- Казахстанской областях.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289992"/>
            <a:ext cx="709582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Урожайность сорта от 12,7 до 18 ц/га.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Качественные  показатели:  Масса  1000  семян  29-37 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содержание  жира  29,8-43,0%. Высота растений 84 см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273001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7" y="224056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7" y="3438678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сафлор «Центр-70»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 descr="C:\Users\Патентовед\Pictures\Без названия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0" y="883201"/>
            <a:ext cx="4123809" cy="225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68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Красноводопадская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СХОС» </a:t>
            </a:r>
          </a:p>
        </p:txBody>
      </p:sp>
    </p:spTree>
    <p:extLst>
      <p:ext uri="{BB962C8B-B14F-4D97-AF65-F5344CB8AC3E}">
        <p14:creationId xmlns:p14="http://schemas.microsoft.com/office/powerpoint/2010/main" val="518819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69736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55344" y="2838982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85686" y="3294907"/>
            <a:ext cx="4497302" cy="2631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Способ включает прямой посев семян сафлора в ноябре месяце с одновременным внесением 100% -ной нормы N15-30 P15-30 в виде аммофоса по стерне зернового предшественника в 2-х: пшеница сафлор, 3-х: пшеница-сафлор-ячмень, и 5-ти: пшеница-сафлор-пшеница-нут-люцерна, полных плодосменных севооборотах, обработку посевов гербицидами и инсектицидами сбор цветочных лепестков после опыления до созревания семян и обмолот зерна комбайном.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88667" y="4126156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Способ возделывания озимого сафлора адаптирован к использованию их в условиях Южно-Казахстанских областях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Предлагаемый способ возделывания сафлора позволяет удешевить получение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маслосемян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расширить его функциональные возможности, т.е. получение цветочных лепестков, и повысить урожайность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Красноводопадская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СХОС»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23021" y="2843909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7" y="2343527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635158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9" y="168507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Способ возделывания озимого сафлора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B43B8B3-F1E7-4B68-B785-747CC8764C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09" y="784598"/>
            <a:ext cx="4083381" cy="195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9445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7796"/>
            <a:ext cx="12177183" cy="606469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2490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42868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714324"/>
            <a:ext cx="705051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1" y="3993622"/>
            <a:ext cx="4256417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Выделена из материалов (БЦ МС х Вп-23)РЦ. Гибрид односемянной, на стерильной основе. Вегетационный период 165-170 дней.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935688"/>
            <a:ext cx="705206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сахарная свекла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Айшолпан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свеклосеющих районов республики.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289884"/>
            <a:ext cx="705206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Устойчивость к болезням климатическим условиям: Устойчив к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цекоспорозу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мучнистой росе, их устойчивость в сравнении с КазСиб-14 соответственно составила 96 и 82%.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600-700 ц/га, сахаристость 16,5-17,7%. Его средняя продуктивность на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сортоучастках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Казахстана составила: урожайность 550ц/га, сахаристость - 16,2%, сбор сахара – 89,1ц/га. По поражаемости корневыми болезнями ниже на 9,9%.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«Казахский научно-исследовательский институт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21287" y="3543467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3251103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7" y="446699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сахарная свекла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Айшолпан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 descr="C:\Users\Патентовед\Pictures\2e50ccef69_500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1" y="883200"/>
            <a:ext cx="4114374" cy="248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036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7769" y="-18572"/>
            <a:ext cx="12199769" cy="69838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8" y="2740976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382472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Устойчив к поражению, бурой листовой ржавчиной и высокоустойчив к стеблевой ржавчине пшеницы.</a:t>
            </a:r>
          </a:p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Вегетационный период -80 - 85 дней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8" y="3910837"/>
            <a:ext cx="68935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пшеницы яровая мягкая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Айна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Костанайской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Акмолинской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Северо-Казахстанской областях.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среднеспелый, высоко засухоустойчивый. урожайность достигает 40-42 ц/га. Масса 1000 зерен 37,5 г. содержание сырой клейковины 31,4%, белка 16,7%.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«Карабалыкская СХОС»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8" y="2278478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28038" y="344052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4824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пшеницы яровая мягкая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Айна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820C99E-30A4-4E90-9189-12754136F9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053" y="823569"/>
            <a:ext cx="4089299" cy="2427843"/>
          </a:xfrm>
          <a:prstGeom prst="rect">
            <a:avLst/>
          </a:prstGeom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7601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74952"/>
            <a:ext cx="12177183" cy="6047538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1"/>
            <a:ext cx="12208329" cy="71025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42868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8" y="3998232"/>
            <a:ext cx="710019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0" y="3915044"/>
            <a:ext cx="4256417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Растение среднерослое, Устойчивость к болезням климатическим условиям: Гибрид устойчив к поражению корнеедом, мучнистой росой,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ризомании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церкоспорозу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61598" y="5169380"/>
            <a:ext cx="715768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сахарная свекла Шекер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58232"/>
            <a:ext cx="7100196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корнеплодов на орошении составила 540-560 ц/га. Сбор сахара 95,6 ц/га, сахаристость 17,7%. выравненность растений по высоте - хорошая, форма корнеплода - ширококоническая, масса одного корнеплода от 618 до 1166 г.  глубина погружения в почву - сильная, расположение листьев -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полустелющийся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листья средней длины. Во время испытания на естественном фоне поражение корнеедом 0,5 балла, корневой гнилью составило 1-1,5 балла,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ризоманией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0,3 -0,4 балла.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«Казахский научно-исследовательский институт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8" y="3549133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97606" y="470154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сахарная свекла «Шекер»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 descr="C:\Users\Патентовед\Pictures\2e50ccef69_500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1" y="883200"/>
            <a:ext cx="4114374" cy="248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3979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44922"/>
            <a:ext cx="12177183" cy="6077567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3473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42868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132257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04165" y="3711751"/>
            <a:ext cx="4123808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скрещивания простого гибрида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7С х В 73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зс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простым гибридом Прогресс. Среднеспелый простой межлинейный гибрид.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Вегетационный период 125 дней. Устойчив к полеганию. Зерно желтое, зубовидное.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369663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кукуруза зубовидная Казахстанский 435 СВ адаптирован к использованию их в условия в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Потенциальная урожайность зеленой массы 550 ц/га, зерна 135 ц/га. Качественные показатели: Масса 1000 зерен 330-332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выход зерна при   обмолоте 83%. Высота растений 259-260 см. 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Устойчив  к пузырчатой головне и стеблевым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гнилям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2" y="6111861"/>
            <a:ext cx="2777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304165" y="3233344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2636952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7" y="3933056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009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кукуруза зубовидная «Казахстанский 435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9" y="858838"/>
            <a:ext cx="4032160" cy="2222385"/>
          </a:xfrm>
          <a:prstGeom prst="rect">
            <a:avLst/>
          </a:prstGeom>
          <a:noFill/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2209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27594"/>
            <a:ext cx="12177183" cy="6094895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3473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42868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4527" y="3057403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49342" y="3799624"/>
            <a:ext cx="4256416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межлинейного скрещивания (КИЗ 70 С х 144 СВ) Позднеспелый простой межлинейный гибрид. Устойчив к полеганию. Высота  растений  299  см.  Зерно  желтое,     зубовидное. Стержень початка красный. Початок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слабоконусовидной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формы.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269350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кукуруза зубовидная Туран 680 СВ адаптирован к использованию их в условия в Южно-Казахстанской области.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89741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 зерна 145,6 ц/га, зеленой массы 625,6 ц/га.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Качественные показатели: Масса 1000  зерен  304,6 гр. Комплексное   использование. Пригоден на зерно и силос. Устойчивость к болезням и климатическим условиям: Устойчив к болезням.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2" y="6111861"/>
            <a:ext cx="2777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69822" y="3357532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8638" y="2578140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8639" y="3794034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0095"/>
            <a:ext cx="104482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кукуруза зубовидная «Туран 680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  <a:p>
            <a:pPr algn="ctr">
              <a:lnSpc>
                <a:spcPct val="107000"/>
              </a:lnSpc>
              <a:tabLst>
                <a:tab pos="6808788" algn="l"/>
              </a:tabLst>
            </a:pPr>
            <a:endParaRPr lang="ru-RU" sz="1600" b="1" i="1" dirty="0">
              <a:ln w="0"/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0" y="979027"/>
            <a:ext cx="4032160" cy="2222385"/>
          </a:xfrm>
          <a:prstGeom prst="rect">
            <a:avLst/>
          </a:prstGeom>
          <a:noFill/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8895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702574"/>
            <a:ext cx="12177183" cy="6019915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1624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42868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2555891"/>
            <a:ext cx="709582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0" y="3862855"/>
            <a:ext cx="4123808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подбора комплектов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самоопыленных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линий и простых межлинейных гибридов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7,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0125, ИКВ 39 МВ, ИК 226, 05092, 05438, ИК 65,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Будан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237 МВ,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35 АТВ. Раннеспелая гибридная популяция. Початок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слабоконической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формы. Длина початка средняя.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8" y="3748632"/>
            <a:ext cx="709582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кукуруза зубовидная Тургайская 5/87 адаптирован к использованию их в условия в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Акмолинской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Актюбинской,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Костанайской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областях.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709582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Устойчивость к болезням и климатическим условиям: Устойчив к болезням.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2" y="6111861"/>
            <a:ext cx="2777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0" y="3449971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5" y="2078646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5" y="3274282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009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кукуруза зубовидная. «Тургайская 5/87»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11" y="971724"/>
            <a:ext cx="3996217" cy="2324253"/>
          </a:xfrm>
          <a:prstGeom prst="rect">
            <a:avLst/>
          </a:prstGeom>
          <a:noFill/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0085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64502"/>
            <a:ext cx="12177183" cy="6057988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1912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42868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4" y="2760193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12380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Раннеспелый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четырехлинейный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гибрид.</a:t>
            </a:r>
          </a:p>
          <a:p>
            <a:pPr algn="just"/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Апробационные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признаки: Высота растений 250-270 см. Початок заложен на высоте 80-85 см. Число листьев на главном стебле 14.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8" y="3969671"/>
            <a:ext cx="689353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кукуруза зубовидная Целинный 160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мвадаптирован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 использованию их в условия в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Акмолинской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Западно-Казахстанской, Карагандинской,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Костанайской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Северо-Казахстанской областях.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29515"/>
            <a:ext cx="689353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Урожайность зерна на поливе 85-90 ц/га, зеленой массы 450-500 ц/га. Качественные  показатели:  Масса  1000  зерен  315 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выход  зерна  при обмолоте 83%.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447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  <a:p>
            <a:pPr lvl="0">
              <a:defRPr/>
            </a:pP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2295981"/>
            <a:ext cx="4142332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6" y="347267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009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кукуруза зубовидная. «Целинный 160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мв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2" y="917147"/>
            <a:ext cx="4060482" cy="2455707"/>
          </a:xfrm>
          <a:prstGeom prst="rect">
            <a:avLst/>
          </a:prstGeom>
          <a:noFill/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8040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87852"/>
            <a:ext cx="12177183" cy="6034637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2002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42868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051021"/>
            <a:ext cx="7094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97908" y="3478689"/>
            <a:ext cx="4354256" cy="2400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сортолинейного скрещивания (</a:t>
            </a:r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Шиндельмайзер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МС х Гр 380 ЗМ) х Спутник МВ (0634 х А44МВ).Среднеспелый трехлинейный гибрид. Вегетационный период 90-92 дня. Высота растений 250-260 </a:t>
            </a:r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см.Число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листьев на главном стебле 14-16. Высота прикрепления початков 70-80 см. Початки</a:t>
            </a:r>
          </a:p>
          <a:p>
            <a:pPr algn="just"/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слабоконусовидной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формы. Окраска цветных пленок белая, красная. Зерно желтое, полузубовидное.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245306"/>
            <a:ext cx="709582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кукуруза зубовидная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Будан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237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мв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 в 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Акмолинской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Актюбинской,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Восточно-Казахстанской, Западно-Казахстанской, Карагандинской,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Кызылординской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Костанайской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областях.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709582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Урожайность зерна на поливе 80-90 ц/га, зеленой массы 450-500 ц/га. Масса 1000 зерен 320-322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выход зерна при обмолоте 83-84%, содержание белка 8,8-11,4%, крахмала 71,6%, жира 3,8%. Комплексное использование. Устойчив к болезням.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2" y="6111861"/>
            <a:ext cx="27775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  <a:p>
            <a:pPr lvl="0">
              <a:defRPr/>
            </a:pP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Параллелограмм 51"/>
          <p:cNvSpPr/>
          <p:nvPr/>
        </p:nvSpPr>
        <p:spPr>
          <a:xfrm>
            <a:off x="247887" y="3025233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556233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768322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0095"/>
            <a:ext cx="104482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кукуруза кремнистая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Будан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237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мв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>
              <a:lnSpc>
                <a:spcPct val="107000"/>
              </a:lnSpc>
              <a:tabLst>
                <a:tab pos="6808788" algn="l"/>
              </a:tabLst>
            </a:pPr>
            <a:endParaRPr lang="ru-RU" sz="1600" b="1" i="1" dirty="0">
              <a:ln w="0"/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 descr="G:\Documents and Settings\a\Local Settings\Temporary Internet Files\Content.Word\1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7" y="805246"/>
            <a:ext cx="4089475" cy="211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4345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0986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0" y="698140"/>
            <a:ext cx="12177183" cy="602435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42868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051780"/>
            <a:ext cx="7094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77386" y="3367256"/>
            <a:ext cx="4379429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лопающей кукурузы,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среднепозднеспелому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вегетационному периоду (125-127 дней). Высота растений 189 см, высота заложения нижнего хозяйственно - годного початка 75 см Число листьев на главном стебле 16. Початок 14,0 см, диаметр 3,5см, количество рядов 18, зерен в ряду 35, зерен в початке 630. Зерно белое, окраска цветковых чешуй белая, красная.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272862"/>
            <a:ext cx="709582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кукуруза зубовидная Тәтті-2012 адаптирован к использованию их в условия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Жамбылской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Южно-Казахстанской областях.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709582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 зерна 20,7 ц/га.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устойчив к болезням, средне- устойчив к корневому и стеблевому полеганию. Выход зерна при обмолоте 82%. Сорт отличается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взрываемостью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зерна 90-95%. Зерно отличается быстрой отдачей влаги при созревании и высыхании.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2" y="6111861"/>
            <a:ext cx="2362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6532" y="2937526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556457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794456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0095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кукуруза «Тәтті-2012»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 descr="C:\Users\Патентовед\Pictures\Без названия (3)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01" y="813778"/>
            <a:ext cx="4131217" cy="201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7009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70814"/>
            <a:ext cx="12177183" cy="6051676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1025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42868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005492"/>
            <a:ext cx="7094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0" y="3915044"/>
            <a:ext cx="4256417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Среднеспелый трехлинейный гибрид. Устойчив к полеганию</a:t>
            </a:r>
          </a:p>
          <a:p>
            <a:pPr algn="just"/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Апробационные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признаки: Высота растений 295-305см. Зерно желтое, зубовидное. Стержень початка красный.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45291" y="4206644"/>
            <a:ext cx="706961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кукуруза зубовидная Туран 480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 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Жамбылской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Южно-Казахстанской областях.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709582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 зерна 134,8 ц/га, зеленой массы 730,6 ц/га.</a:t>
            </a:r>
          </a:p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Качественные показатели: Масса 1000 зерен 322,6 гр. Комплексное использование. Устойчивость к болезням и климатическим условиям: Слабо поражается болезнями.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362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42742" y="3487167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7" y="2556233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7942" y="3720618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009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кукуруза «Туран 480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1" y="958302"/>
            <a:ext cx="4147850" cy="2401746"/>
          </a:xfrm>
          <a:prstGeom prst="rect">
            <a:avLst/>
          </a:prstGeom>
          <a:noFill/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2492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-1" y="652857"/>
            <a:ext cx="12177183" cy="606963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3297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42868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004449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0" y="3858511"/>
            <a:ext cx="4256417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Комбинационно – ценных инбредных линий 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поликросс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скрещивания. Сорт состоит из 7-ми инбредных линий: К14/27 из сорта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Капчагайская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80 и С-6/33, из сорта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Семиреченская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местная Д17/09 из сорта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Даусон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И17/54 и И20/12  из сорта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Иолотанская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1763 П-12/02, П-14/08 из сорта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Пойтон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178019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люцерна посевная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Көкбалауса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 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области.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89353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 за 2 цикла испытания по зеленой массе  составила  682 ц/га, сухой массе -144,4 ц/га, по семенам – 2,7 ц/га, что превышает стандарт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Семиреченскую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местную соответственно на 22%, 21% и 28,5%.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2" y="6111861"/>
            <a:ext cx="2777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43464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567203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72607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71260" y="168589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люцерна посевная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Көкбалауса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 descr="C:\Users\Патентовед\Pictures\Без названия (2)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0" y="818195"/>
            <a:ext cx="4123809" cy="248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6096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-16329" y="599649"/>
            <a:ext cx="12177183" cy="594073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-25006"/>
            <a:ext cx="12192000" cy="746901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Люцерна посевная «Танзира»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2188730" y="6043674"/>
            <a:ext cx="4109666" cy="81432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82009" y="3621296"/>
            <a:ext cx="68640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4649" y="3779974"/>
            <a:ext cx="4065231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kk-K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Люцерна посевная Танзира выведена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Методом отбора особей, устойчивых к абиотическим и биотическим факторам среды 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поликроссного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скрещивания. Увеличивает продуктивность культур рисового севооборота на 20-25% а также положительно влияет на повышение плодородия почв.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3280" y="4846208"/>
            <a:ext cx="692696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Люцерна посевная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танзира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адаптирован к использованию их в условиях  зонах Казахстана и Рекомендуется возделывание на засоленных почвах рисового севооборота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409930"/>
            <a:ext cx="692115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Люцерна посевная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Танзира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выделяется хозяйственно-ценными признаками полевой всхожестью, скороспелостью, интенсивностью роста, продуктивностью зеленой массы, сена и семян по сравнению со стандартом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Семиреченская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местная, устойчив к засолению почв, близкому залеганию грунтовых вод, при посеве по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рисовищу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хорошо себя зарекомендовал.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17492" y="6116433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рисоводства им. И.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Жахаева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359449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3279" y="3109822"/>
            <a:ext cx="4163809" cy="409094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4348861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934411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pic>
        <p:nvPicPr>
          <p:cNvPr id="57" name="Рисунок 56" descr="C:\Users\Лаура\Desktop\Новая папка\IMG_0497-11-10-18-06-15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6" y="899908"/>
            <a:ext cx="4025053" cy="2247900"/>
          </a:xfrm>
          <a:prstGeom prst="rect">
            <a:avLst/>
          </a:prstGeom>
          <a:noFill/>
          <a:ln>
            <a:noFill/>
          </a:ln>
          <a:effectLst>
            <a:outerShdw blurRad="177800" dir="5400000" sx="82000" sy="82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 descr="C:\Documents and Settings\Комп-1\Рабочий стол\Новая папка\20140610_11443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9476" y="899908"/>
            <a:ext cx="4025053" cy="223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Баран-производитель ордабасинской породы">
            <a:hlinkClick r:id="rId12"/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7" y="899909"/>
            <a:ext cx="4025052" cy="223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2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3" t="19504" r="15567" b="11812"/>
          <a:stretch>
            <a:fillRect/>
          </a:stretch>
        </p:blipFill>
        <p:spPr bwMode="auto">
          <a:xfrm>
            <a:off x="329477" y="899909"/>
            <a:ext cx="4025052" cy="224789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1026" name="Picture 2" descr="C:\Users\Baur\Desktop\пчела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1" y="898219"/>
            <a:ext cx="3989857" cy="223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 descr="Изображение выглядит как природа, внешний, грязь&#10;&#10;Автоматически созданное описание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9870" y="23020"/>
            <a:ext cx="2239460" cy="3989858"/>
          </a:xfrm>
          <a:prstGeom prst="rect">
            <a:avLst/>
          </a:prstGeom>
        </p:spPr>
      </p:pic>
      <p:pic>
        <p:nvPicPr>
          <p:cNvPr id="39" name="Рисунок 38" descr="C:\Users\rc_comp\Downloads\IMG-20190731-WA0050.jpg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7" b="13043"/>
          <a:stretch/>
        </p:blipFill>
        <p:spPr bwMode="auto">
          <a:xfrm>
            <a:off x="377559" y="909325"/>
            <a:ext cx="3976969" cy="2213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 descr="P7200556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9477" y="909325"/>
            <a:ext cx="4025051" cy="22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G:\DCIM\101MSDCF\DSC06736.JPG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r="22299"/>
          <a:stretch/>
        </p:blipFill>
        <p:spPr bwMode="auto">
          <a:xfrm rot="16200000">
            <a:off x="1218053" y="11329"/>
            <a:ext cx="2247899" cy="4025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Рисунок 50" descr="C:\Users\User\AppData\Local\Microsoft\Windows\Temporary Internet Files\Content.Word\IMG_2468.jpg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01" y="934291"/>
            <a:ext cx="4035223" cy="221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21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43" name="Прямая соединительная линия 42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743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1228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0" y="696404"/>
            <a:ext cx="12177183" cy="6026085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29220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4" y="3292444"/>
            <a:ext cx="710749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9171" y="3642025"/>
            <a:ext cx="4187296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методом индивидуального отбора из гибридной комбинации : Раннеспелый сорт. Вегетационный период 67-89 дней.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Стебель полый, прочный, имеет характерный фиолетовый оттенок. Сорт обладает высокими физическими и мукомольно- хлебопекарными качествами зерна. Листья темно-зеленого цвет.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8" y="4529850"/>
            <a:ext cx="710905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пшеница  яровая  мягкая Казахстанская раннеспелая адаптирован к использованию их в условиях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Акмолинской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Костанайской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Северо-Казахстанской областях.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58232"/>
            <a:ext cx="710905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Средняя урожайность 25-30 ц/га, по данным КСИ в среднем за 3 года урожайность 53,6 ц/га.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Мукомольные и хлебопекарные качества: По технологическим показателям зерна внесен в список сильных пшениц. Колос белый, безостый, цилиндрический, плотный (20-23 членика на 8,1 см).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3" y="6111861"/>
            <a:ext cx="2576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56072" y="3204356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5" y="2797139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6" y="4093243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90224" y="15683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08788" algn="l"/>
              </a:tabLst>
              <a:defRPr/>
            </a:pPr>
            <a:r>
              <a:rPr kumimoji="0" lang="ru-RU" sz="1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Сорт пшеница яровая мягкая. «Казахстанская раннеспелая»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 descr="каз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0" y="859823"/>
            <a:ext cx="4123809" cy="2198059"/>
          </a:xfrm>
          <a:prstGeom prst="rect">
            <a:avLst/>
          </a:prstGeom>
          <a:noFill/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3165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60038"/>
            <a:ext cx="12177183" cy="606245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69298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31597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36388" y="6042868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04525" y="3085541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63588" y="3341517"/>
            <a:ext cx="434017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состоит из 7-ми инбредных линий: К14/27 из сорта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Капчагайская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80 и С-6/33, из сорта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Семиреченская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местная (Казахстан),  Д17/09 из сорта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Даусон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И17/54 и И20/12  из сорта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Иолотанская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1763 П-12/02, П-14/08 из сорта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Пойтон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Межукосный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период в 1-ом укосе 55-60 дней, во 2-ом укосе 28-33, в 3 –ем укосе 30-35  дней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02969" y="4290606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люцерна посевная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Көкжазық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адаптирован к использованию их в условия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Алматинской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области.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89353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Урожайность:  за 2 цикла испытания по зеленой массе  составила  682 ц/га, сухой массе -144,4 ц/га, по семенам – 2,7 ц/га, что превышает стандарт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Семиреченскую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местную соответственно на 22 %, 21% и 28,5%.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44182" y="6111861"/>
            <a:ext cx="2777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Земледелия и Растениеводства»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0" y="293051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57574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812676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4009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люцерна посевная «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Көкжазық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 descr="C:\Users\Патентовед\Pictures\Без названия (2)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0" y="818195"/>
            <a:ext cx="4123809" cy="197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6319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6329" y="0"/>
            <a:ext cx="12208329" cy="714141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0" y="720120"/>
            <a:ext cx="12177183" cy="577624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90223" y="3259287"/>
            <a:ext cx="6891979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коммерциализации,</a:t>
            </a:r>
            <a:r>
              <a:rPr lang="ru-RU" dirty="0"/>
              <a:t> На договорной основе.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87180" y="3608064"/>
            <a:ext cx="4477420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Дезинфицирующее ветеринарное средство «БА-12» обладает высокой  антимикробной активностью - бактерицидными,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спороцидными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вирулицидными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фунгицидными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свойствами. Средство имеет  моющие свойства. Для обеззараживания одного почвенного очага необходимо от 400 до 600 литров.</a:t>
            </a:r>
            <a:endParaRPr lang="ru-RU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88667" y="4546377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их в условиях- сельское хозяйство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дезинфектологии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Республики Казахстан</a:t>
            </a:r>
            <a:endParaRPr lang="ru-RU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01316"/>
            <a:ext cx="692115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Растворы дезинфицирующего ветеринарного средства «БА-12» обладают моющими,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деодорирующими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антикоррозионными свойствами, не портят обрабатываемые объекты, в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из синтетических и натуральных тканей, из резины и кожи, не обладают фиксирующим действием.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ЗКАТУ имени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Жангир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хана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2264" y="3141302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797482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4030371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28268" y="46200"/>
            <a:ext cx="104482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исходного материала для селекции озимого тритикале </a:t>
            </a:r>
            <a:b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условиях сухостепной зоны Казахстана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 descr="C:\Users\Малик\Downloads\IMG-20211029-WA0073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68" y="918453"/>
            <a:ext cx="3062113" cy="2032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6727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6329" y="0"/>
            <a:ext cx="12208329" cy="714141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0" y="720120"/>
            <a:ext cx="12177183" cy="577624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4239" y="3019934"/>
            <a:ext cx="6891979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коммерциализации,</a:t>
            </a:r>
            <a:r>
              <a:rPr lang="ru-RU" dirty="0"/>
              <a:t> На договорной основе.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5580" y="3251036"/>
            <a:ext cx="4477420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База данных пастбищных ресурсов Казахстана с использованием ГИС-технологий включающий в себя: кормовые ресурсы, обводнение пастбищ, земельный запас, нагрузка сельскохозяйственных животных на пастбища, породное районирование сельскохозяйственных животных, в масштабах 1:1500 000 с развернутыми легендами и пояснительными записками.</a:t>
            </a:r>
            <a:endParaRPr lang="ru-RU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22683" y="4307024"/>
            <a:ext cx="68935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Научное обеспечение управления и планирования пастбищными ресурсами органами исполнительной власти различного уровня, всеми сельскохозяйственными формированиями Казахстана. </a:t>
            </a:r>
            <a:endParaRPr lang="ru-RU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01316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Полученные результаты внесут весомый вклад в эффективное использование пастбищных угодий для развития отгонного животноводства в сельскохозяйственных формированиях Казахстана для обеспечения продовольственной безопасности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ЗКАТУ имени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Жангир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хана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47436" y="2817166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8350" y="2524629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8351" y="387041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9863" y="156421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Устойчивое управление пастбищными ресурсами с использованием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технологий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4" name="Рисунок 3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780489"/>
            <a:ext cx="4145617" cy="1927257"/>
          </a:xfrm>
          <a:prstGeom prst="rect">
            <a:avLst/>
          </a:prstGeom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9011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83212"/>
            <a:ext cx="12177183" cy="5813149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30" y="2912"/>
            <a:ext cx="12208329" cy="71898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-16329" y="660038"/>
            <a:ext cx="12192000" cy="72008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-16329" y="568335"/>
            <a:ext cx="12192000" cy="80808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4820645" y="3132257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123808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 исследования – коллекционные образцы, сорта и селекционные линии озимого тритикале селекционных </a:t>
            </a:r>
            <a:b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НИУ РФ, Казахстана, Беларуси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369663"/>
            <a:ext cx="689353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растениеводстве при возделывании озимого тритикале. </a:t>
            </a:r>
            <a:b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Сущность заявленного изобретения заключается в способе возделывания озимого тритикале направленного на решение задачи повышения продуктивности новой зернофуражной культуры – озимого тритикале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Изобретение относится к области сельского хозяйства, в частности к растениеводству и селекции, и может найти применение при возделывании озимого тритикале в условиях засушливой зоны Западно-Казахстанской области.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ЗКАТУ имени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Жангир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хана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2636952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7" y="3933056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pic>
        <p:nvPicPr>
          <p:cNvPr id="57" name="Рисунок 56" descr="C:\Users\Лаура\Desktop\Новая папка\IMG_0497-11-10-18-06-15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6" y="899908"/>
            <a:ext cx="4025053" cy="2247900"/>
          </a:xfrm>
          <a:prstGeom prst="rect">
            <a:avLst/>
          </a:prstGeom>
          <a:noFill/>
          <a:ln>
            <a:noFill/>
          </a:ln>
          <a:effectLst>
            <a:outerShdw blurRad="177800" dir="5400000" sx="82000" sy="82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28268" y="46200"/>
            <a:ext cx="104482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исходного материала для селекции озимого тритикале </a:t>
            </a:r>
            <a:b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условиях сухостепной зоны Казахстана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0" y="-1354104"/>
            <a:ext cx="12192000" cy="72008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0" y="-1445807"/>
            <a:ext cx="12192000" cy="80808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7421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83212"/>
            <a:ext cx="12177183" cy="5813149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67917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823434"/>
            <a:ext cx="4123808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Производство и поставка на рынок востребованных оригинальных семян сортов сельскохозяйственных культур; внедрение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основе ландшафтного землеустройства; создание и внедрение технологии восстановления, улучшение сенокосов и пастбищ.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3839" y="4340567"/>
            <a:ext cx="692640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адаптирован к использованию их в условиях Павлодарской области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и распространение новых сортов и гибридов сельскохозяйственных культур с улучшенными качественными показателями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«Павлодарская СХОС»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398993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349828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82610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28268" y="46200"/>
            <a:ext cx="104482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Научное обеспечение устойчивого развития агропромышленного комплекса Павлодарской области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D07710E-CE0D-4D25-BFD7-A3332D4025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84" y="790557"/>
            <a:ext cx="4140645" cy="245948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Прямоугольник 33"/>
          <p:cNvSpPr/>
          <p:nvPr/>
        </p:nvSpPr>
        <p:spPr>
          <a:xfrm>
            <a:off x="4848264" y="2844139"/>
            <a:ext cx="689197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Агросопровождение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-консультации, лабораторные исследования, рекомендации СХТП. Реализация высококачественных семян. Организация опытных участков для испытания семян на полях СХТП.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6697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83212"/>
            <a:ext cx="12177183" cy="5813149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67917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90223" y="3326305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5518" y="2891912"/>
            <a:ext cx="4333299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Целью предложенного способа является создание высокопродуктивных пастбищ, с высокой экономической отдачей в виде урожая, где обеспечивается устойчивость пастбищных экосистем и сохраняется агрохимические и агрофизические показатели почвы.</a:t>
            </a:r>
          </a:p>
          <a:p>
            <a:pPr algn="just">
              <a:defRPr/>
            </a:pPr>
            <a:r>
              <a:rPr lang="ru-RU" alt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Поставленная цель достигается путем умеренного использования пастбищных экосистем, стравливанием 60-70% растительности.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88667" y="4563711"/>
            <a:ext cx="68935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Изобретение относится к отрасли сельского хозяйства, в частности к области рационального использования кормовых угодий, а именно пастбищ полупустынной зоны.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Стравливание всей кормовой надземной массы отрицательно   влияет  на  продуктивность  травостоя.   За  четыре-пять лет такого использования урожайность трав снижается в среднем  на 20-40 %.   Поэтому на природных  пастбищах допустимый коэффициент их использования  (Кд)  не должен превышать 65-75 %.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ЗКАТУ имени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Жангир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хана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6532" y="2451053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 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04334" y="2831000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04335" y="4127104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55166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Способ рационального использования природных пастбищных экосистем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Рисунок 32" descr="IMG_2979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29" y="805246"/>
            <a:ext cx="2175070" cy="153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IMG_257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128" y="798523"/>
            <a:ext cx="2028451" cy="15312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63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4817" y="740666"/>
            <a:ext cx="12177183" cy="594073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3643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68483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48581" y="3583575"/>
            <a:ext cx="68640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05128" y="3750285"/>
            <a:ext cx="3970217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Освоение солонцовых земель  для сохранения  постоянного  повышения  количества, качества и воспроизводства площади лесов.</a:t>
            </a:r>
            <a:endParaRPr lang="ru-RU" sz="1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55239" y="4755278"/>
            <a:ext cx="692696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мелиорации для ускоренного освоения солонцовых земель различного химизма засоления под лесонасаждения г. Нур-Султан.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Эффект заключается в оздоровлении воздушного бассейна и улучшении агроландшафтов зоны отдыха населения г. Нур-Султан. Новые технологии мелиорации расширят площади лесных культур, дизайн лесополос за счет освоения засоленных  и заболоченных  земель г. Нур-Султан и его пригородной зоны, позволят изменить ассортимент древесно-кустарниковых пород.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17492" y="6023669"/>
            <a:ext cx="24621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 «Казахский НИИ почвоведения и агрохимии им. У.У.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Успанова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28333" y="3299682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3054318"/>
            <a:ext cx="4158000" cy="397565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428157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pic>
        <p:nvPicPr>
          <p:cNvPr id="57" name="Рисунок 56" descr="C:\Users\Лаура\Desktop\Новая папка\IMG_0497-11-10-18-06-15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6" y="899908"/>
            <a:ext cx="4025053" cy="2247900"/>
          </a:xfrm>
          <a:prstGeom prst="rect">
            <a:avLst/>
          </a:prstGeom>
          <a:noFill/>
          <a:ln>
            <a:noFill/>
          </a:ln>
          <a:effectLst>
            <a:outerShdw blurRad="177800" dir="5400000" sx="82000" sy="82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28268" y="46200"/>
            <a:ext cx="104482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Мелиорация и освоение солонцовых почв под лесные насаждения в зеленой                  защитной зоне  г. Нур-Султан  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Рисунок 30" descr="C:\Documents and Settings\Комп-1\Рабочий стол\Новая папка\20140610_11443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9476" y="899908"/>
            <a:ext cx="4025053" cy="223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Баран-производитель ордабасинской породы">
            <a:hlinkClick r:id="rId12"/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7" y="899909"/>
            <a:ext cx="4025052" cy="223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2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3" t="19504" r="15567" b="11812"/>
          <a:stretch>
            <a:fillRect/>
          </a:stretch>
        </p:blipFill>
        <p:spPr bwMode="auto">
          <a:xfrm>
            <a:off x="329477" y="899909"/>
            <a:ext cx="4025052" cy="224789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1026" name="Picture 2" descr="C:\Users\Baur\Desktop\пчела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1" y="898219"/>
            <a:ext cx="3989857" cy="223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 descr="Изображение выглядит как природа, внешний, грязь&#10;&#10;Автоматически созданное описание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9870" y="23020"/>
            <a:ext cx="2239460" cy="3989858"/>
          </a:xfrm>
          <a:prstGeom prst="rect">
            <a:avLst/>
          </a:prstGeom>
        </p:spPr>
      </p:pic>
      <p:pic>
        <p:nvPicPr>
          <p:cNvPr id="39" name="Рисунок 38" descr="C:\Users\rc_comp\Downloads\IMG-20190731-WA0050.jpg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7" b="13043"/>
          <a:stretch/>
        </p:blipFill>
        <p:spPr bwMode="auto">
          <a:xfrm>
            <a:off x="377559" y="909325"/>
            <a:ext cx="3976969" cy="2213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 descr="P7200556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9477" y="909325"/>
            <a:ext cx="4025051" cy="22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1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1159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19061"/>
            <a:ext cx="12160854" cy="6108294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2655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Минимальная технология возделывания сельскохозяйственных культур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2182469" y="6024761"/>
            <a:ext cx="4094434" cy="833239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56446" y="2763690"/>
            <a:ext cx="68640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86530" y="3583716"/>
            <a:ext cx="419219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Разработана  минимальная технология обработки пара для возделывания зерновых, зернофуражных, масличных и кормовых культур  в полевых севооборотах в условиях Актюбинской области, способствующая сохранению и накоплению влаги и повышению урожая на 22-30%  по сравнению с зональной технологией.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56446" y="3994282"/>
            <a:ext cx="686404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яровой мягкой пшеницы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асар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степная 51 адаптирован к использованию их в условиях климата Казахстана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56446" y="1372372"/>
            <a:ext cx="692115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урожайности зерновых культур на ( на  22-30%). Прибыль составила 16 966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тг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 1 га. пашни, что  на 28-30% больше по отношению к зональной технологии.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50919" y="6066628"/>
            <a:ext cx="24621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</a:t>
            </a: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«Актюбинская сельскохозяйственная опытная станция»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6532" y="3153701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338819"/>
            <a:ext cx="4158000" cy="343162"/>
          </a:xfrm>
          <a:prstGeom prst="parallelogram">
            <a:avLst>
              <a:gd name="adj" fmla="val 27941"/>
            </a:avLst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482174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1" descr="SNB104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8" y="817362"/>
            <a:ext cx="4029858" cy="220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4475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83212"/>
            <a:ext cx="12177183" cy="5813149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67917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90223" y="2575670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50729" y="3002641"/>
            <a:ext cx="4333299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Соотношение высеянных семян злаковой и бобовых культур соответствует 1,25 млн. всхожих семян на 1 га ячмень: 0,4 млн. всхожих семян на 1 га нут. Целью предложенного способа является создание высокопродуктивных смешанных </a:t>
            </a:r>
            <a:r>
              <a:rPr lang="ru-RU" alt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агрофитоценозов</a:t>
            </a:r>
            <a:r>
              <a:rPr lang="ru-RU" alt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ячменя и нута по производству кормов (</a:t>
            </a:r>
            <a:r>
              <a:rPr lang="ru-RU" alt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зерносенажа</a:t>
            </a:r>
            <a:r>
              <a:rPr lang="ru-RU" alt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зернофуража и зеленой массы) с высокой биоэнергетической отдачей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88667" y="3813076"/>
            <a:ext cx="68935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Изобретение относится к сельскому хозяйству, а именно к растениеводству при производстве экологически чистого фуражного зерна,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зерносенажа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зеленой массы.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новом способе выращивания зернофуражных культур экономится до 80-100 кг/га семян ячменя и 100-120 кг/га семян нута.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ЗКАТУ имени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Жангир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хана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6532" y="2574616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  <a:endParaRPr lang="ru-RU" sz="1600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араллелограмм 52"/>
          <p:cNvSpPr/>
          <p:nvPr/>
        </p:nvSpPr>
        <p:spPr>
          <a:xfrm>
            <a:off x="4804334" y="2080365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04335" y="337646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69097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Способ возделывания кормовых культур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228914" y="7447623"/>
            <a:ext cx="428321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злаковая зернофуражная культура ячмень высеивают совместно с нутом. Соотношение высеянных семян злаковой и бобовой культур соответствует 1,25 млн. всхожих семян на 1 га ячмень: 0,4 млн. всхожих семян на 1 га нут. 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Целью предложенного способа является создание высокопродуктивных смешанных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агрофитоценозов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ячменя и нута по производству кормов (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зерносенажа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зернофуража и зеленой массы) с высокой биоэнергетической отдачей.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Рисунок 38" descr="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76" y="830286"/>
            <a:ext cx="2151023" cy="163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Рисунок 39" descr="IMG_112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303" y="835668"/>
            <a:ext cx="2057400" cy="16402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Прямая соединительная линия 40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9526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-1" y="584664"/>
            <a:ext cx="12177183" cy="5911697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3208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309681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31642" y="3356681"/>
            <a:ext cx="4123808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позволяет производить мучные кондитерские изделия функционального  назначения с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иммуноповышающими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свойствами за счет применения БАД на основе корня солодки.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547087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кондитерской отрасли, производство мучных кондитерских изделий.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технологии позволит увеличить рост объемов новых видов  мучных кондитерских изделий функционального назначения, создать дополнительное количество рабочих мест и увеличить объемы производства. </a:t>
            </a:r>
          </a:p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Рентабельность производства:  20-25 %.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2" y="2889244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2814376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7" y="4110480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8268" y="153637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новых видов мучных кондитерских изделий с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иммуноповышающим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действием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Picture 2" descr="Картинки по запросу корень солодки польз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4401" y="860755"/>
            <a:ext cx="3398623" cy="191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10945932" y="60258"/>
            <a:ext cx="736270" cy="524406"/>
            <a:chOff x="10945932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35" name="Прямая соединительная линия 34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245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0"/>
            <a:ext cx="12177183" cy="687441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7769" y="0"/>
            <a:ext cx="12199769" cy="67981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2778344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38247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обладает высокой потенциальной урожайностью, которая обеспечивается сочетанием засухоустойчивости, полевой устойчивости к бурой ржавчине, септориозу, высокой устойчивости к полеганию и выполненным крупным и тяжеловесным зерном.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3977984"/>
            <a:ext cx="692115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пшеницы яровая мягкая Августина адаптирован к использованию их в условиях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Костанайской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Северо-Казахстанской  областях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среднеспелый. вегетационный период -80-85 дней. урожайность достигает 35-38 ц/га.  масса 1000 зерен 35,2 г. содержание сырой клейковины 30,4%, белка 14,5%.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«Карабалыкская СХОС» 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сорта: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310122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8" y="3531725"/>
            <a:ext cx="4174659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сорта: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9" y="141422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 пшеница яровая мягкая «Августина»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736AD86-3CEB-4F32-9060-F985F2A31A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5" y="794240"/>
            <a:ext cx="4093223" cy="260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4642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-16328" y="669721"/>
            <a:ext cx="12193512" cy="582664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6329" y="0"/>
            <a:ext cx="12208329" cy="72804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8" y="3362529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27607" y="3628732"/>
            <a:ext cx="4123808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Предлагаемая технология позволяет производить макаронные изделия с повышенной пищевой и биологической ценностью за счет  использованием комплексной биодобавки на основе растительного и малоценного рыбного сырья.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7532" y="4626804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макаронной промышленности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Обладают высокой пищевой и биологической ценностью.</a:t>
            </a:r>
          </a:p>
          <a:p>
            <a:pPr>
              <a:tabLst>
                <a:tab pos="177800" algn="l"/>
              </a:tabLst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Обладают функциональными свойствами. Дешевле аналогичной продукции предлагаемой на рынке РК. Обладают высокой пищевой и биологической ценностью. Обладают функциональными свойствами. Дешевле аналогичной продукции предлагаемой на рынке РК.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29163" y="3127778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8" y="2861018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4157122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56718" y="155644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 макаронных изделий с повышенной пищевой и биологической ценностью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Picture 8" descr="Похожее изображение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0722" y="828302"/>
            <a:ext cx="4123808" cy="2075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5437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1895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173210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846541"/>
            <a:ext cx="412380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позволяет производить крупы быстрого приготовления функционального назначения с оптимальным соотношением белков, углеводов, витаминов и микроэлементов.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410616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крупяная  перерабатывающая отрасль.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Улучшение финансовых показателей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крупопроизводящих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предприятий за счет расширения номенклатуры конкурентоспособной и востребованной продукции. </a:t>
            </a:r>
          </a:p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Рентабельность производства: 23-25%.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462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51689" y="3335351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2677905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7" y="397400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28268" y="46200"/>
            <a:ext cx="104482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круп быстрого приготовления повышенной </a:t>
            </a:r>
          </a:p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пищевой ценности с применением </a:t>
            </a:r>
            <a:r>
              <a:rPr lang="ru-RU" sz="1600" b="1" i="1" dirty="0" err="1">
                <a:ln w="0"/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карбоксилатов</a:t>
            </a:r>
            <a:endParaRPr lang="ru-RU" sz="1600" b="1" i="1" dirty="0">
              <a:ln w="0"/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Рисунок 13" descr="C:\Users\Пользователь2\Pictures\ТОО Экос\20170410_122844.jpg"/>
          <p:cNvPicPr>
            <a:picLocks noChangeArrowheads="1"/>
          </p:cNvPicPr>
          <p:nvPr/>
        </p:nvPicPr>
        <p:blipFill>
          <a:blip r:embed="rId10" cstate="print"/>
          <a:srcRect b="-34"/>
          <a:stretch>
            <a:fillRect/>
          </a:stretch>
        </p:blipFill>
        <p:spPr bwMode="auto">
          <a:xfrm>
            <a:off x="230721" y="832823"/>
            <a:ext cx="4085678" cy="2329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5803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1597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173210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12380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позволяет производить крупы быстрого приготовления функционального назначения с оптимальным соотношением белков, углеводов, витаминов и микроэлементов.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410616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предприятии масложировой отрасли.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Улучшение финансовых показателей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крупопроизводящих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предприятий за счет расширения номенклатуры конкурентоспособной и востребованной продукции. </a:t>
            </a:r>
          </a:p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Рентабельность производства: 13-15%.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2677905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7" y="397400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48554" y="114293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масла из зародышей пшеницы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Picture 5" descr="Похожее изображение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8268" y="965267"/>
            <a:ext cx="3179999" cy="2106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1450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0166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4" y="2838552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123808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предназначена для производства комбинированных жиров кулинарного, кондитерского и хлебопекарного назначения, востребованных пищевой промышленностью страны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8" y="4075958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предприятии масложировой отрасли.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Улучшение финансовых показателей предприятий, годовой экономический эффект по предварительным расчетам составит 11 890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тыс.тенге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200  т. хранимой продукции.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5" y="2343247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6" y="3639351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28268" y="46200"/>
            <a:ext cx="104482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энзимной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переэтерификации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масел и жиров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4" name="Picture 2" descr="Картинки по запросу спреды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454" y="909280"/>
            <a:ext cx="3503805" cy="2189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3" name="Группа 32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265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69802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4" y="3343476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0722" y="3970914"/>
            <a:ext cx="4123806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позволяет производить высококачественные гидратированные масла и концентрированный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фосфатидный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концентрат, необходимый для получения пищевых лецитинов.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8" y="4580882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предприятии масложировой отрасли.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Позволяют повысить степень выведения </a:t>
            </a:r>
            <a:r>
              <a:rPr lang="ru-RU" sz="1600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фосфатидов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из масел.</a:t>
            </a:r>
          </a:p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Позволяют повысить качество гидратации масел. Обеспечивают увеличение выхода высококачественных гидратированных масел и </a:t>
            </a:r>
            <a:r>
              <a:rPr lang="ru-RU" sz="1600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фосфатидов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Уменьшают ресурсы - и </a:t>
            </a:r>
            <a:r>
              <a:rPr lang="ru-RU" sz="1600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энергозатраты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 счет одностадийного прохождения реакции гидратации</a:t>
            </a:r>
            <a:r>
              <a:rPr lang="ru-RU" sz="1600" dirty="0">
                <a:solidFill>
                  <a:schemeClr val="dk1"/>
                </a:solidFill>
              </a:rPr>
              <a:t>.</a:t>
            </a:r>
            <a:r>
              <a:rPr lang="ru-RU" sz="1600" i="1" dirty="0">
                <a:solidFill>
                  <a:schemeClr val="dk1"/>
                </a:solidFill>
              </a:rPr>
              <a:t> </a:t>
            </a:r>
            <a:endParaRPr lang="ru-RU" sz="1600" dirty="0">
              <a:solidFill>
                <a:schemeClr val="dk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531725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5" y="2848171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5" y="4090649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28268" y="46200"/>
            <a:ext cx="104482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ферментной гидратации соевого и подсолнечного масел с извлечением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фосфатидов</a:t>
            </a:r>
            <a:endParaRPr lang="ru-RU" sz="1600" b="1" i="1" dirty="0">
              <a:ln w="0"/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Picture 10" descr="Картинки по запросу растительное масло"/>
          <p:cNvPicPr>
            <a:picLocks noChangeAspect="1" noChangeArrowheads="1"/>
          </p:cNvPicPr>
          <p:nvPr/>
        </p:nvPicPr>
        <p:blipFill>
          <a:blip r:embed="rId10" cstate="print"/>
          <a:srcRect r="-11"/>
          <a:stretch>
            <a:fillRect/>
          </a:stretch>
        </p:blipFill>
        <p:spPr bwMode="auto">
          <a:xfrm>
            <a:off x="342314" y="961755"/>
            <a:ext cx="3900622" cy="2228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4" name="Группа 33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9811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10871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77968" y="3089215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6072" y="3274998"/>
            <a:ext cx="4323991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технологии - более жидкие фракции масла отделяются от более твёрдых с повышением температуры плавления. Каждой из них присущи свои индивидуальные особенности и свойства, позволяющие получать жировые основы с пониженным содержанием трансизомеров жирных кислот по требованиям ТР ТС 024/2011, широко использующиеся в пищевой промышленности.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946050" y="4334859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предприятии масложировой отрасли.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918431" y="1356557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Использование отечественных растительных масел для получения жировых основ позволят существенно расширить сферу их использования и уменьшить спрос на импортные тропические масла.</a:t>
            </a:r>
          </a:p>
          <a:p>
            <a:pPr indent="180000"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Рентабельность производства: 8%.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56072" y="2846628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946050" y="2616460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918431" y="3866495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950349" y="91315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28268" y="46200"/>
            <a:ext cx="1044828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фракционирования растительных масел из гидрогенизированных подсолнечного и соевого масел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4" name="Picture 9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532" y="806179"/>
            <a:ext cx="3830142" cy="1901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Группа 32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571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2157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3104976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85684" y="3117168"/>
            <a:ext cx="4432053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Мальтозный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сироп является одним из видов сахаристых продуктов, который нашел широкое применение в различных отраслях промышленности. Применение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мальтозного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сиропа в хлебопекарном производстве способствует повышению качества хлебобулочных изделий, ускорению приготовления теста, придает тесту необходимые реологические свойства, сохранению свежести хлеба, увеличению ассортимента и объема их выпуска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342382"/>
            <a:ext cx="68935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предприятии в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пищевой и фармацевтической промышленности. Заменитель сахара в безалкогольных напитках, кондитерских и хлебобулочных изделиях.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Производство данной продукции позволит снизить зависимость казахстанских производителей от импорта сахара и сахаристых веществ из крахмала с глобальных рынков и стран Таможенного Союза.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5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05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05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185684" y="2660953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6" y="2609671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7" y="3905775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48554" y="111935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мальтозного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сиропа и </a:t>
            </a:r>
            <a:r>
              <a:rPr lang="ru-RU" sz="1600" b="1" i="1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мальтина</a:t>
            </a: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из крахмалов зерновых культур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Рисунок 32" descr="C:\Users\k.baigenzhinov\Desktop\x8kWLZo9YiQ.jpg"/>
          <p:cNvPicPr>
            <a:picLocks noChangeAspect="1"/>
          </p:cNvPicPr>
          <p:nvPr/>
        </p:nvPicPr>
        <p:blipFill>
          <a:blip r:embed="rId10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3"/>
          <a:stretch>
            <a:fillRect/>
          </a:stretch>
        </p:blipFill>
        <p:spPr bwMode="auto">
          <a:xfrm>
            <a:off x="244929" y="809568"/>
            <a:ext cx="3545851" cy="1724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5986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10493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2993872"/>
            <a:ext cx="68919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6072" y="3747163"/>
            <a:ext cx="4432053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позволяет производить модифицированные крахмалы из крахмалов зерновых культур, имеющие широкий спектр использования в практике.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342382"/>
            <a:ext cx="689353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предприятии 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кондитерской, хлебопекарной, консервной, </a:t>
            </a:r>
            <a:r>
              <a:rPr lang="ru-RU" sz="1600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пищеконцентратной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молочной, мясной, а также в текстильной, бумажной, кожевенной, полиграфической, фармацевтической промышленности, в металлургии, в быту и т.д.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Рентабельность производства окисленного крахмала составила 33,82%, что намного выше, чем, например, у муки и макаронных изделий (5% у муки и 15% у макаронных изделий).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5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05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05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2278" y="3307291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34757" y="2447373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34757" y="3784680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48554" y="127579"/>
            <a:ext cx="10448289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новых видов окисленных крахмалов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4" name="Рисунок 33" descr="C:\Users\k.baigenzhinov\Desktop\20191226_141043.jpg"/>
          <p:cNvPicPr>
            <a:picLocks noChangeAspect="1"/>
          </p:cNvPicPr>
          <p:nvPr/>
        </p:nvPicPr>
        <p:blipFill>
          <a:blip r:embed="rId10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1"/>
          <a:stretch>
            <a:fillRect/>
          </a:stretch>
        </p:blipFill>
        <p:spPr bwMode="auto">
          <a:xfrm>
            <a:off x="350981" y="896323"/>
            <a:ext cx="3811945" cy="2174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Группа 32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7019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71517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0645" y="2830070"/>
            <a:ext cx="691959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71530" y="3573895"/>
            <a:ext cx="4432053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и применения биопрепарата способствующего увеличению качества сахарной свеклы закладываемой на хранение и как результат повышению производства сахара.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4070248"/>
            <a:ext cx="692115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хранении свеклы</a:t>
            </a:r>
            <a:endParaRPr lang="ru-RU" sz="1600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отечественного биопрепарата уменьшит потребность в импорте сырья для производства сахара. Будут снижены потери урожая свеклы при хранении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5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05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05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30721" y="3163232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315004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567368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55474"/>
            <a:ext cx="10577230" cy="33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обеззараживания сахарной свеклы закладываемой на хранение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3" name="Picture 5" descr="Картинки по запросу сахарная свекл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112"/>
          <a:stretch>
            <a:fillRect/>
          </a:stretch>
        </p:blipFill>
        <p:spPr bwMode="auto">
          <a:xfrm>
            <a:off x="440685" y="841075"/>
            <a:ext cx="3893741" cy="1924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5" name="Овал 34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0867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658939"/>
            <a:ext cx="12177183" cy="5714603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>
            <a:noFill/>
          </a:ln>
          <a:effectLst>
            <a:outerShdw blurRad="50800" dist="38100" dir="48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atte">
            <a:bevelB w="165100" prst="coolSlan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73102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3148" y="6025712"/>
            <a:ext cx="6978852" cy="83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ятиугольник 31"/>
          <p:cNvSpPr/>
          <p:nvPr/>
        </p:nvSpPr>
        <p:spPr>
          <a:xfrm>
            <a:off x="1908419" y="6025714"/>
            <a:ext cx="4331597" cy="830738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0" y="6025714"/>
            <a:ext cx="2799723" cy="832286"/>
          </a:xfrm>
          <a:prstGeom prst="homePlate">
            <a:avLst/>
          </a:prstGeom>
          <a:solidFill>
            <a:srgbClr val="E2F0D9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9625"/>
          <a:stretch/>
        </p:blipFill>
        <p:spPr>
          <a:xfrm>
            <a:off x="11205498" y="6080452"/>
            <a:ext cx="864096" cy="725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" y="6098914"/>
            <a:ext cx="707385" cy="5686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6072" y="6628191"/>
            <a:ext cx="9128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МСХ РК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19089" y="2514852"/>
            <a:ext cx="692115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потенциальных партнеров и/или инвесторов для завершения НИОКР и дальнейшей его коммерциализации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71530" y="3573895"/>
            <a:ext cx="4432053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Нами предлагается технология получения пектинового экстракта из выжимок растительного сырья, а также нормы его ввода в плодоовощные соки. За счет обогащения пектином соки помимо полезных свойств витаминов и минералов приобретают функциональные свойства пектина.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19089" y="3755769"/>
            <a:ext cx="689353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технология адаптирован к использованию в предприятии </a:t>
            </a:r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переработке плодоовощной продукции.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9089" y="1343670"/>
            <a:ext cx="692115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Улучшение финансовых показателей предприятий, выпускающих данный вид продуктов. Рентабельность производства:  23-25%.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624255" y="6161169"/>
            <a:ext cx="265264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 технологии: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5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05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КазНИИППП</a:t>
            </a:r>
            <a:r>
              <a:rPr lang="ru-RU" sz="105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2" name="Параллелограмм 51"/>
          <p:cNvSpPr/>
          <p:nvPr/>
        </p:nvSpPr>
        <p:spPr>
          <a:xfrm>
            <a:off x="273353" y="3099627"/>
            <a:ext cx="4123808" cy="329282"/>
          </a:xfrm>
          <a:prstGeom prst="parallelogram">
            <a:avLst/>
          </a:prstGeom>
          <a:solidFill>
            <a:srgbClr val="274D37"/>
          </a:solidFill>
          <a:ln>
            <a:solidFill>
              <a:srgbClr val="5D709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технологии: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4819089" y="2023038"/>
            <a:ext cx="4158000" cy="360000"/>
          </a:xfrm>
          <a:prstGeom prst="parallelogram">
            <a:avLst/>
          </a:prstGeom>
          <a:solidFill>
            <a:srgbClr val="2E553E"/>
          </a:solidFill>
          <a:ln>
            <a:noFill/>
          </a:ln>
          <a:effectLst>
            <a:outerShdw blurRad="50800" dist="38100" dir="16200000" rotWithShape="0">
              <a:schemeClr val="tx1">
                <a:lumMod val="95000"/>
                <a:lumOff val="5000"/>
                <a:alpha val="40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сотрудничества:</a:t>
            </a:r>
          </a:p>
        </p:txBody>
      </p:sp>
      <p:sp>
        <p:nvSpPr>
          <p:cNvPr id="54" name="Параллелограмм 53"/>
          <p:cNvSpPr/>
          <p:nvPr/>
        </p:nvSpPr>
        <p:spPr>
          <a:xfrm>
            <a:off x="4819089" y="3238847"/>
            <a:ext cx="4158000" cy="360474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применения: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55" name="Параллелограмм 54"/>
          <p:cNvSpPr/>
          <p:nvPr/>
        </p:nvSpPr>
        <p:spPr>
          <a:xfrm>
            <a:off x="4819089" y="870243"/>
            <a:ext cx="4158000" cy="360000"/>
          </a:xfrm>
          <a:prstGeom prst="parallelogram">
            <a:avLst/>
          </a:prstGeom>
          <a:solidFill>
            <a:srgbClr val="355D4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технологии: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578807" y="6024761"/>
            <a:ext cx="3519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«Центр трансферта и коммерциализации </a:t>
            </a:r>
            <a:r>
              <a:rPr lang="ru-RU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агротехнологий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 8(7172)57-21-99, </a:t>
            </a:r>
            <a:b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office@at2.kz</a:t>
            </a:r>
            <a:endParaRPr lang="ru-RU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6530719" y="6120305"/>
            <a:ext cx="891774" cy="2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:\Users\Serik Begimbetov\Desktop\серик\ЦТКА\логотипы\бланки\logo AT2 CMYK-gradient.png">
            <a:extLst>
              <a:ext uri="{FF2B5EF4-FFF2-40B4-BE49-F238E27FC236}">
                <a16:creationId xmlns:a16="http://schemas.microsoft.com/office/drawing/2014/main" id="{FD85C32E-C5BB-490D-9D5D-B2BA1BA4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0"/>
          <a:stretch/>
        </p:blipFill>
        <p:spPr bwMode="auto">
          <a:xfrm>
            <a:off x="6276902" y="6498603"/>
            <a:ext cx="1402952" cy="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945932" y="60258"/>
            <a:ext cx="736270" cy="524406"/>
            <a:chOff x="11076558" y="60258"/>
            <a:chExt cx="736270" cy="524406"/>
          </a:xfrm>
        </p:grpSpPr>
        <p:sp>
          <p:nvSpPr>
            <p:cNvPr id="7" name="Овал 6"/>
            <p:cNvSpPr/>
            <p:nvPr/>
          </p:nvSpPr>
          <p:spPr>
            <a:xfrm>
              <a:off x="11076558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634" y="94655"/>
              <a:ext cx="453102" cy="4531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12495" y="127236"/>
            <a:ext cx="104482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808788" algn="l"/>
              </a:tabLst>
            </a:pPr>
            <a:r>
              <a:rPr lang="ru-RU" sz="1600" b="1" i="1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производства плодоовощных соков, обогащенных пектином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148"/>
                    </a14:imgEffect>
                    <a14:imgEffect>
                      <a14:saturation sat="2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6117237"/>
            <a:ext cx="587931" cy="587931"/>
          </a:xfrm>
          <a:prstGeom prst="rect">
            <a:avLst/>
          </a:prstGeom>
        </p:spPr>
      </p:pic>
      <p:pic>
        <p:nvPicPr>
          <p:cNvPr id="31" name="Picture 6" descr="C:\Users\123\Desktop\Безымянный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b="-525"/>
          <a:stretch>
            <a:fillRect/>
          </a:stretch>
        </p:blipFill>
        <p:spPr bwMode="auto">
          <a:xfrm>
            <a:off x="1180787" y="6241271"/>
            <a:ext cx="1245012" cy="396000"/>
          </a:xfrm>
          <a:prstGeom prst="rect">
            <a:avLst/>
          </a:prstGeom>
          <a:noFill/>
        </p:spPr>
      </p:pic>
      <p:pic>
        <p:nvPicPr>
          <p:cNvPr id="35" name="Picture 7" descr="F:\КазНИИ ППП\Рабочая\ФОТО\ФОТО для НИИППП\25.png"/>
          <p:cNvPicPr>
            <a:picLocks noChangeArrowheads="1"/>
          </p:cNvPicPr>
          <p:nvPr/>
        </p:nvPicPr>
        <p:blipFill>
          <a:blip r:embed="rId10" cstate="print">
            <a:lum bright="20000" contrast="30000"/>
          </a:blip>
          <a:srcRect/>
          <a:stretch>
            <a:fillRect/>
          </a:stretch>
        </p:blipFill>
        <p:spPr bwMode="auto">
          <a:xfrm>
            <a:off x="464024" y="833649"/>
            <a:ext cx="3521121" cy="2046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Группа 32"/>
          <p:cNvGrpSpPr/>
          <p:nvPr/>
        </p:nvGrpSpPr>
        <p:grpSpPr>
          <a:xfrm>
            <a:off x="10945932" y="65706"/>
            <a:ext cx="736270" cy="524406"/>
            <a:chOff x="10945932" y="60258"/>
            <a:chExt cx="736270" cy="524406"/>
          </a:xfrm>
        </p:grpSpPr>
        <p:sp>
          <p:nvSpPr>
            <p:cNvPr id="34" name="Овал 33"/>
            <p:cNvSpPr/>
            <p:nvPr/>
          </p:nvSpPr>
          <p:spPr>
            <a:xfrm>
              <a:off x="10945932" y="60258"/>
              <a:ext cx="736270" cy="524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3207" r="8245" b="2126"/>
            <a:stretch/>
          </p:blipFill>
          <p:spPr>
            <a:xfrm>
              <a:off x="11087561" y="121879"/>
              <a:ext cx="444039" cy="381977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-7769" y="627781"/>
            <a:ext cx="12192000" cy="0"/>
          </a:xfrm>
          <a:prstGeom prst="line">
            <a:avLst/>
          </a:prstGeom>
          <a:ln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704880"/>
            <a:ext cx="12192000" cy="0"/>
          </a:xfrm>
          <a:prstGeom prst="line">
            <a:avLst/>
          </a:prstGeom>
          <a:ln w="41275">
            <a:solidFill>
              <a:srgbClr val="3B6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1887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38362</TotalTime>
  <Words>22258</Words>
  <Application>Microsoft Office PowerPoint</Application>
  <PresentationFormat>Широкоэкранный</PresentationFormat>
  <Paragraphs>2014</Paragraphs>
  <Slides>140</Slides>
  <Notes>114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140</vt:i4>
      </vt:variant>
    </vt:vector>
  </HeadingPairs>
  <TitlesOfParts>
    <vt:vector size="145" baseType="lpstr">
      <vt:lpstr>Arial</vt:lpstr>
      <vt:lpstr>Calibri</vt:lpstr>
      <vt:lpstr>Calibri 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fgf</dc:creator>
  <cp:lastModifiedBy>PC-01</cp:lastModifiedBy>
  <cp:revision>283</cp:revision>
  <dcterms:created xsi:type="dcterms:W3CDTF">2021-11-09T06:06:44Z</dcterms:created>
  <dcterms:modified xsi:type="dcterms:W3CDTF">2021-12-23T05:59:04Z</dcterms:modified>
</cp:coreProperties>
</file>